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5" r:id="rId1"/>
  </p:sldMasterIdLst>
  <p:notesMasterIdLst>
    <p:notesMasterId r:id="rId17"/>
  </p:notesMasterIdLst>
  <p:handoutMasterIdLst>
    <p:handoutMasterId r:id="rId18"/>
  </p:handoutMasterIdLst>
  <p:sldIdLst>
    <p:sldId id="261" r:id="rId2"/>
    <p:sldId id="289" r:id="rId3"/>
    <p:sldId id="262" r:id="rId4"/>
    <p:sldId id="263" r:id="rId5"/>
    <p:sldId id="292" r:id="rId6"/>
    <p:sldId id="265" r:id="rId7"/>
    <p:sldId id="266" r:id="rId8"/>
    <p:sldId id="267" r:id="rId9"/>
    <p:sldId id="269" r:id="rId10"/>
    <p:sldId id="291" r:id="rId11"/>
    <p:sldId id="275" r:id="rId12"/>
    <p:sldId id="276" r:id="rId13"/>
    <p:sldId id="285" r:id="rId14"/>
    <p:sldId id="259" r:id="rId15"/>
    <p:sldId id="287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887F6E"/>
    <a:srgbClr val="FF9900"/>
    <a:srgbClr val="FFFFFF"/>
    <a:srgbClr val="000000"/>
    <a:srgbClr val="FFCC00"/>
    <a:srgbClr val="990033"/>
    <a:srgbClr val="00FF00"/>
    <a:srgbClr val="6600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3831" autoAdjust="0"/>
  </p:normalViewPr>
  <p:slideViewPr>
    <p:cSldViewPr snapToObjects="1">
      <p:cViewPr>
        <p:scale>
          <a:sx n="80" d="100"/>
          <a:sy n="80" d="100"/>
        </p:scale>
        <p:origin x="-4434" y="-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7452AA4-1C5A-4158-815B-F5E3DE35E9AA}" type="datetime1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D05AB15-7F5D-4FF3-A762-F7084780E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065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032B22E-714C-4645-BDA2-E01998FE5FF9}" type="datetime1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99F040F-679F-4B7C-A587-6CDAE911D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438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315200" y="0"/>
            <a:ext cx="1828800" cy="1219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743200"/>
            <a:ext cx="7620000" cy="555625"/>
          </a:xfrm>
        </p:spPr>
        <p:txBody>
          <a:bodyPr anchor="t">
            <a:normAutofit/>
          </a:bodyPr>
          <a:lstStyle>
            <a:lvl1pPr>
              <a:defRPr sz="2400" cap="all">
                <a:solidFill>
                  <a:srgbClr val="887F6E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886200" y="5715000"/>
            <a:ext cx="5029200" cy="990600"/>
          </a:xfrm>
        </p:spPr>
        <p:txBody>
          <a:bodyPr/>
          <a:lstStyle>
            <a:lvl1pPr algn="r">
              <a:defRPr sz="16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Subtitle 6"/>
          <p:cNvSpPr>
            <a:spLocks noGrp="1"/>
          </p:cNvSpPr>
          <p:nvPr>
            <p:ph type="subTitle" idx="1"/>
          </p:nvPr>
        </p:nvSpPr>
        <p:spPr>
          <a:xfrm>
            <a:off x="1295400" y="3298825"/>
            <a:ext cx="7620000" cy="457200"/>
          </a:xfrm>
        </p:spPr>
        <p:txBody>
          <a:bodyPr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4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753200"/>
            <a:ext cx="8229600" cy="441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90DD5-4EAE-4C59-B089-E17FF1331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1EB19-F9C6-4D22-B05B-AF9F0BC62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3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709D6-EEBF-4EA0-860E-DC8EE6010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752599"/>
            <a:ext cx="8229600" cy="35052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34000"/>
            <a:ext cx="8229600" cy="381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EDD6-4C88-47E0-89D4-D8185637D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5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 smtClean="0"/>
              <a:t>Click to edit Master title style</a:t>
            </a:r>
            <a:endParaRPr lang="en-US" altLang="da-DK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 smtClean="0"/>
              <a:t>Click to edit Master text styles</a:t>
            </a:r>
          </a:p>
          <a:p>
            <a:pPr lvl="1"/>
            <a:r>
              <a:rPr lang="en-GB" altLang="da-DK" smtClean="0"/>
              <a:t>Second level</a:t>
            </a:r>
          </a:p>
          <a:p>
            <a:pPr lvl="2"/>
            <a:r>
              <a:rPr lang="en-GB" altLang="da-DK" smtClean="0"/>
              <a:t>Third level</a:t>
            </a:r>
          </a:p>
          <a:p>
            <a:pPr lvl="3"/>
            <a:r>
              <a:rPr lang="en-GB" altLang="da-DK" smtClean="0"/>
              <a:t>Fourth level</a:t>
            </a:r>
          </a:p>
          <a:p>
            <a:pPr lvl="4"/>
            <a:r>
              <a:rPr lang="en-GB" altLang="da-DK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533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87F6E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GB" dirty="0"/>
              <a:t>Footer - add copy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87F6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ED820F2-D83E-4C06-A5A0-DB783A1D7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86" r:id="rId2"/>
    <p:sldLayoutId id="2147483787" r:id="rId3"/>
    <p:sldLayoutId id="2147483788" r:id="rId4"/>
    <p:sldLayoutId id="2147483789" r:id="rId5"/>
  </p:sldLayoutIdLst>
  <p:hf hdr="0" ftr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FFFFFF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2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marL="360363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360363" algn="l"/>
        </a:tabLst>
        <a:defRPr sz="20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2pPr>
      <a:lvl3pPr marL="719138" indent="-358775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3pPr>
      <a:lvl4pPr marL="1079500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1079500" algn="l"/>
        </a:tabLst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4pPr>
      <a:lvl5pPr marL="1528763" indent="-4492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weilacher@bnetza.de" TargetMode="External"/><Relationship Id="rId2" Type="http://schemas.openxmlformats.org/officeDocument/2006/relationships/hyperlink" Target="http://www.cept.org/ecc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>
          <a:xfrm>
            <a:off x="1979712" y="3068960"/>
            <a:ext cx="7043936" cy="648072"/>
          </a:xfrm>
        </p:spPr>
        <p:txBody>
          <a:bodyPr>
            <a:normAutofit/>
          </a:bodyPr>
          <a:lstStyle/>
          <a:p>
            <a:r>
              <a:rPr lang="en-GB" cap="none" dirty="0" smtClean="0">
                <a:solidFill>
                  <a:srgbClr val="000000"/>
                </a:solidFill>
              </a:rPr>
              <a:t>Radio spectrum for future railway applications</a:t>
            </a:r>
            <a:endParaRPr lang="en-GB" altLang="da-DK" cap="none" dirty="0" smtClean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763688" y="5715000"/>
            <a:ext cx="7151712" cy="990600"/>
          </a:xfrm>
        </p:spPr>
        <p:txBody>
          <a:bodyPr/>
          <a:lstStyle/>
          <a:p>
            <a:pPr marL="0" indent="0"/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Thomas Weilacher</a:t>
            </a:r>
          </a:p>
          <a:p>
            <a:pPr marL="0" indent="0"/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Chairman CEPT/ECC Working Group Frequency Management (WG FM)</a:t>
            </a:r>
          </a:p>
        </p:txBody>
      </p:sp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>
          <a:xfrm>
            <a:off x="3707465" y="3691880"/>
            <a:ext cx="5207935" cy="457200"/>
          </a:xfrm>
        </p:spPr>
        <p:txBody>
          <a:bodyPr/>
          <a:lstStyle/>
          <a:p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WWRF, 31 October 2018, Herning / Denmark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scenario: making </a:t>
            </a:r>
            <a:r>
              <a:rPr lang="en-GB" dirty="0"/>
              <a:t>use of GSM-R white spaces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D890DD5-4EAE-4C59-B089-E17FF1331F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4824536" cy="3181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076056" y="1922832"/>
            <a:ext cx="403244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400" dirty="0" smtClean="0"/>
              <a:t>Benefits:</a:t>
            </a:r>
          </a:p>
          <a:p>
            <a:pPr marL="177800" indent="-177800">
              <a:spcAft>
                <a:spcPts val="300"/>
              </a:spcAft>
              <a:buFont typeface="Arial" pitchFamily="34" charset="0"/>
              <a:buChar char="•"/>
            </a:pPr>
            <a:r>
              <a:rPr lang="en-GB" sz="1400" dirty="0" smtClean="0"/>
              <a:t>Offering greater capacity than an LTE 1.4 MHz channel</a:t>
            </a:r>
            <a:endParaRPr lang="en-US" sz="1400" dirty="0" smtClean="0"/>
          </a:p>
          <a:p>
            <a:pPr marL="177800" indent="-1778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400" dirty="0" smtClean="0"/>
              <a:t>Having more frequency space for </a:t>
            </a:r>
            <a:r>
              <a:rPr lang="en-US" sz="1400" dirty="0"/>
              <a:t>a receiving filter on the cab-radio at each edge of the </a:t>
            </a:r>
            <a:r>
              <a:rPr lang="en-US" sz="1400" dirty="0" smtClean="0"/>
              <a:t>channel</a:t>
            </a:r>
          </a:p>
          <a:p>
            <a:pPr marL="177800" indent="-177800">
              <a:spcAft>
                <a:spcPts val="300"/>
              </a:spcAft>
              <a:buFont typeface="Arial" pitchFamily="34" charset="0"/>
              <a:buChar char="•"/>
            </a:pPr>
            <a:r>
              <a:rPr lang="en-GB" sz="1400" dirty="0" smtClean="0"/>
              <a:t>A 5 MHz carrier in 920-925 MHz would have lower </a:t>
            </a:r>
            <a:r>
              <a:rPr lang="en-GB" sz="1400" dirty="0"/>
              <a:t>power restrictions </a:t>
            </a:r>
            <a:r>
              <a:rPr lang="en-GB" sz="1400" dirty="0" smtClean="0"/>
              <a:t>than a </a:t>
            </a:r>
            <a:r>
              <a:rPr lang="en-GB" sz="1400" dirty="0"/>
              <a:t>1.4 MHz </a:t>
            </a:r>
            <a:r>
              <a:rPr lang="en-GB" sz="1400" dirty="0" smtClean="0"/>
              <a:t>carrier in 919.6-921 MHz</a:t>
            </a:r>
          </a:p>
          <a:p>
            <a:pPr marL="177800" indent="-177800">
              <a:spcAft>
                <a:spcPts val="300"/>
              </a:spcAft>
              <a:buFont typeface="Arial" pitchFamily="34" charset="0"/>
              <a:buChar char="•"/>
            </a:pPr>
            <a:r>
              <a:rPr lang="en-GB" sz="1400" dirty="0" smtClean="0"/>
              <a:t>Flexible migration from GSM-R to FRMCS</a:t>
            </a:r>
            <a:endParaRPr lang="en-US" sz="1400" dirty="0"/>
          </a:p>
          <a:p>
            <a:pPr>
              <a:spcAft>
                <a:spcPts val="300"/>
              </a:spcAft>
            </a:pPr>
            <a:endParaRPr lang="en-GB" sz="1400" dirty="0"/>
          </a:p>
          <a:p>
            <a:pPr>
              <a:spcAft>
                <a:spcPts val="300"/>
              </a:spcAft>
            </a:pPr>
            <a:r>
              <a:rPr lang="en-GB" sz="1400" dirty="0" smtClean="0"/>
              <a:t>Why NR and not LTE ?</a:t>
            </a:r>
          </a:p>
          <a:p>
            <a:pPr marL="177800" indent="-177800">
              <a:spcAft>
                <a:spcPts val="300"/>
              </a:spcAft>
              <a:buFont typeface="Arial" pitchFamily="34" charset="0"/>
              <a:buChar char="•"/>
            </a:pPr>
            <a:r>
              <a:rPr lang="en-GB" sz="1400" dirty="0" smtClean="0"/>
              <a:t>To avoid LTE’s 6 central RBs mandatory for synchronisation and broadcast information</a:t>
            </a:r>
          </a:p>
          <a:p>
            <a:pPr marL="177800" indent="-177800">
              <a:spcAft>
                <a:spcPts val="300"/>
              </a:spcAft>
              <a:buFont typeface="Arial" pitchFamily="34" charset="0"/>
              <a:buChar char="•"/>
            </a:pPr>
            <a:r>
              <a:rPr lang="en-GB" sz="1400" dirty="0" smtClean="0"/>
              <a:t>To benefit from NR’s flexible scheduling (time/frequency and user specific) for system information</a:t>
            </a:r>
            <a:endParaRPr lang="en-GB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107504" y="4954432"/>
            <a:ext cx="482453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400" dirty="0" smtClean="0"/>
              <a:t>Principles: use 5G NR and…</a:t>
            </a:r>
          </a:p>
          <a:p>
            <a:pPr marL="177800" indent="-177800">
              <a:spcAft>
                <a:spcPts val="300"/>
              </a:spcAft>
              <a:buFont typeface="Arial" pitchFamily="34" charset="0"/>
              <a:buChar char="•"/>
            </a:pPr>
            <a:r>
              <a:rPr lang="en-GB" sz="1400" dirty="0" smtClean="0"/>
              <a:t>switch off RBs overlapping existing GSM-R carriers</a:t>
            </a:r>
          </a:p>
          <a:p>
            <a:pPr marL="177800" indent="-177800">
              <a:spcAft>
                <a:spcPts val="300"/>
              </a:spcAft>
              <a:buFont typeface="Arial" pitchFamily="34" charset="0"/>
              <a:buChar char="•"/>
            </a:pPr>
            <a:r>
              <a:rPr lang="en-GB" sz="1400" dirty="0" smtClean="0"/>
              <a:t>use the remaining available RBs to </a:t>
            </a:r>
            <a:r>
              <a:rPr lang="en-GB" sz="1400" dirty="0"/>
              <a:t>schedule FRMCS </a:t>
            </a:r>
            <a:r>
              <a:rPr lang="en-GB" sz="1400" dirty="0" smtClean="0"/>
              <a:t>traffic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7504" y="609474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this example at HO point, f1 to f4 would require switching off 10 RBs, leaving 15 RBs usable for FRMCS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traffic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9562" y="4581708"/>
            <a:ext cx="14581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Figure: Kapsch </a:t>
            </a:r>
            <a:r>
              <a:rPr lang="en-GB" sz="800" dirty="0" err="1" smtClean="0"/>
              <a:t>CarrierCom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8300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To FRMCS and beyond!					A possible ending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B83C8BC-D121-4680-99FE-E3703CF2275C}" type="slidenum">
              <a:rPr lang="en-GB" altLang="da-DK" sz="900" smtClean="0">
                <a:solidFill>
                  <a:srgbClr val="887F6E"/>
                </a:solidFill>
              </a:rPr>
              <a:pPr/>
              <a:t>10</a:t>
            </a:fld>
            <a:endParaRPr lang="en-GB" altLang="da-DK" sz="900" smtClean="0">
              <a:solidFill>
                <a:srgbClr val="887F6E"/>
              </a:solidFill>
            </a:endParaRPr>
          </a:p>
        </p:txBody>
      </p:sp>
      <p:sp>
        <p:nvSpPr>
          <p:cNvPr id="4101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1752600"/>
            <a:ext cx="8229600" cy="4410075"/>
          </a:xfrm>
        </p:spPr>
        <p:txBody>
          <a:bodyPr/>
          <a:lstStyle/>
          <a:p>
            <a:pPr marL="0" indent="0"/>
            <a:r>
              <a:rPr lang="en-GB" dirty="0" smtClean="0"/>
              <a:t>Core band: 874.4 - 880 MHz / 919.4 - 925 MHz FDD</a:t>
            </a:r>
            <a:endParaRPr lang="en-GB" altLang="da-DK" dirty="0" smtClean="0">
              <a:latin typeface="Arial" charset="0"/>
              <a:ea typeface="ＭＳ Ｐゴシック" pitchFamily="34" charset="-128"/>
            </a:endParaRPr>
          </a:p>
          <a:p>
            <a:pPr marL="376238" lvl="2" indent="0"/>
            <a:r>
              <a:rPr lang="en-GB" altLang="da-DK" dirty="0" smtClean="0">
                <a:latin typeface="Arial" charset="0"/>
                <a:ea typeface="ＭＳ Ｐゴシック" pitchFamily="34" charset="-128"/>
                <a:sym typeface="Wingdings 3"/>
              </a:rPr>
              <a:t>Both GSM-R and FRMCS, including guard-band towards SRD</a:t>
            </a:r>
          </a:p>
          <a:p>
            <a:pPr marL="0" indent="0"/>
            <a:endParaRPr lang="en-GB" altLang="da-DK" dirty="0" smtClean="0">
              <a:latin typeface="Arial" charset="0"/>
              <a:ea typeface="ＭＳ Ｐゴシック" pitchFamily="34" charset="-128"/>
              <a:sym typeface="Wingdings 3"/>
            </a:endParaRPr>
          </a:p>
          <a:p>
            <a:pPr marL="0" indent="0"/>
            <a:r>
              <a:rPr lang="en-GB" altLang="da-DK" dirty="0" smtClean="0">
                <a:latin typeface="Arial" charset="0"/>
                <a:ea typeface="ＭＳ Ｐゴシック" pitchFamily="34" charset="-128"/>
                <a:sym typeface="Wingdings 3"/>
              </a:rPr>
              <a:t>Complementary band: probably 1900 - 1910 MHz TDD</a:t>
            </a:r>
          </a:p>
          <a:p>
            <a:pPr marL="376238" lvl="2" indent="0"/>
            <a:r>
              <a:rPr lang="en-GB" altLang="da-DK" dirty="0">
                <a:latin typeface="Arial" charset="0"/>
                <a:ea typeface="ＭＳ Ｐゴシック" pitchFamily="34" charset="-128"/>
                <a:sym typeface="Wingdings 3"/>
              </a:rPr>
              <a:t>Or 10 MHz in 2290-2400 MHz TDD as a tuning </a:t>
            </a:r>
            <a:r>
              <a:rPr lang="en-GB" altLang="da-DK" dirty="0" smtClean="0">
                <a:latin typeface="Arial" charset="0"/>
                <a:ea typeface="ＭＳ Ｐゴシック" pitchFamily="34" charset="-128"/>
                <a:sym typeface="Wingdings 3"/>
              </a:rPr>
              <a:t>range</a:t>
            </a:r>
          </a:p>
          <a:p>
            <a:pPr marL="376238" lvl="2" indent="0"/>
            <a:r>
              <a:rPr lang="en-GB" altLang="da-DK" dirty="0" smtClean="0">
                <a:latin typeface="Arial" charset="0"/>
                <a:ea typeface="ＭＳ Ｐゴシック" pitchFamily="34" charset="-128"/>
                <a:sym typeface="Wingdings 3"/>
              </a:rPr>
              <a:t>FRMCS only</a:t>
            </a:r>
          </a:p>
        </p:txBody>
      </p:sp>
      <p:pic>
        <p:nvPicPr>
          <p:cNvPr id="1026" name="Picture 2" descr="https://c1.staticflickr.com/5/4153/5124423942_eb3bef3235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72" y="4234173"/>
            <a:ext cx="3199701" cy="21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Some key questions (not exhaustive)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B83C8BC-D121-4680-99FE-E3703CF2275C}" type="slidenum">
              <a:rPr lang="en-GB" altLang="da-DK" sz="900" smtClean="0">
                <a:solidFill>
                  <a:srgbClr val="887F6E"/>
                </a:solidFill>
              </a:rPr>
              <a:pPr/>
              <a:t>11</a:t>
            </a:fld>
            <a:endParaRPr lang="en-GB" altLang="da-DK" sz="900" smtClean="0">
              <a:solidFill>
                <a:srgbClr val="887F6E"/>
              </a:solidFill>
            </a:endParaRPr>
          </a:p>
        </p:txBody>
      </p:sp>
      <p:sp>
        <p:nvSpPr>
          <p:cNvPr id="4101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1752600"/>
            <a:ext cx="8229600" cy="4410075"/>
          </a:xfrm>
        </p:spPr>
        <p:txBody>
          <a:bodyPr/>
          <a:lstStyle/>
          <a:p>
            <a:pPr marL="0" indent="0">
              <a:spcBef>
                <a:spcPts val="1200"/>
              </a:spcBef>
            </a:pPr>
            <a:r>
              <a:rPr lang="en-GB" sz="1800" dirty="0" smtClean="0"/>
              <a:t>What outage criterion for critical railway usage?</a:t>
            </a:r>
          </a:p>
          <a:p>
            <a:pPr marL="376238" lvl="2" indent="0"/>
            <a:r>
              <a:rPr lang="en-GB" sz="1400" dirty="0" smtClean="0"/>
              <a:t>What criterion? e.g. C/(N+I), INR or minimum bit rate?</a:t>
            </a:r>
          </a:p>
          <a:p>
            <a:pPr marL="376238" lvl="2" indent="0"/>
            <a:r>
              <a:rPr lang="en-GB" sz="1400" dirty="0" smtClean="0"/>
              <a:t>Which threshold?</a:t>
            </a:r>
          </a:p>
          <a:p>
            <a:pPr marL="376238" lvl="2" indent="0"/>
            <a:r>
              <a:rPr lang="en-GB" sz="1400" dirty="0" smtClean="0"/>
              <a:t>Which probability?</a:t>
            </a:r>
          </a:p>
          <a:p>
            <a:pPr marL="0" indent="0">
              <a:spcBef>
                <a:spcPts val="1200"/>
              </a:spcBef>
            </a:pPr>
            <a:r>
              <a:rPr lang="en-GB" sz="1800" dirty="0" smtClean="0"/>
              <a:t>What NR numerology for railways?</a:t>
            </a:r>
          </a:p>
          <a:p>
            <a:pPr marL="376238" lvl="2" indent="0"/>
            <a:r>
              <a:rPr lang="en-GB" sz="1400" dirty="0" smtClean="0"/>
              <a:t>Location/speed dependent?</a:t>
            </a:r>
            <a:br>
              <a:rPr lang="en-GB" sz="1400" dirty="0" smtClean="0"/>
            </a:br>
            <a:r>
              <a:rPr lang="en-GB" sz="1400" dirty="0" smtClean="0"/>
              <a:t>	</a:t>
            </a:r>
            <a:r>
              <a:rPr lang="en-GB" sz="1400" dirty="0" smtClean="0">
                <a:sym typeface="Wingdings 3"/>
              </a:rPr>
              <a:t> </a:t>
            </a:r>
            <a:r>
              <a:rPr lang="en-GB" sz="1400" dirty="0"/>
              <a:t>Railway stations, shunting yards, conventional lines, high-speed lines, etc.</a:t>
            </a:r>
            <a:endParaRPr lang="en-GB" sz="1400" dirty="0" smtClean="0"/>
          </a:p>
          <a:p>
            <a:pPr marL="376238" lvl="2" indent="0"/>
            <a:r>
              <a:rPr lang="en-GB" sz="1400" dirty="0" smtClean="0"/>
              <a:t>Application dependent? (within critical applications)</a:t>
            </a:r>
          </a:p>
          <a:p>
            <a:pPr marL="0" indent="0">
              <a:spcBef>
                <a:spcPts val="1200"/>
              </a:spcBef>
            </a:pPr>
            <a:r>
              <a:rPr lang="en-GB" sz="1800" dirty="0" smtClean="0"/>
              <a:t>Can railways benefit from </a:t>
            </a:r>
            <a:r>
              <a:rPr lang="en-GB" sz="1800" dirty="0" err="1" smtClean="0"/>
              <a:t>beamforming</a:t>
            </a:r>
            <a:r>
              <a:rPr lang="en-GB" sz="1800" dirty="0" smtClean="0"/>
              <a:t>?</a:t>
            </a:r>
            <a:endParaRPr lang="en-GB" sz="1800" dirty="0"/>
          </a:p>
          <a:p>
            <a:pPr marL="0" indent="0">
              <a:spcBef>
                <a:spcPts val="1200"/>
              </a:spcBef>
            </a:pPr>
            <a:r>
              <a:rPr lang="en-GB" sz="1800" dirty="0" smtClean="0"/>
              <a:t>How to avoid/minimise transmission of critical video stream?</a:t>
            </a:r>
          </a:p>
          <a:p>
            <a:pPr marL="376238" lvl="2" indent="0"/>
            <a:r>
              <a:rPr lang="en-GB" sz="1400" dirty="0" smtClean="0"/>
              <a:t>On-board processing, specific codec, etc. based on railway use cases</a:t>
            </a:r>
          </a:p>
          <a:p>
            <a:pPr marL="0" indent="0">
              <a:spcBef>
                <a:spcPts val="1200"/>
              </a:spcBef>
            </a:pPr>
            <a:r>
              <a:rPr lang="en-GB" sz="1800" dirty="0" smtClean="0"/>
              <a:t>Successor </a:t>
            </a:r>
            <a:r>
              <a:rPr lang="en-GB" sz="1800" dirty="0"/>
              <a:t>to FRMCS: millimetre wave for </a:t>
            </a:r>
            <a:r>
              <a:rPr lang="en-GB" sz="1800" dirty="0" smtClean="0"/>
              <a:t>railways</a:t>
            </a:r>
            <a:endParaRPr lang="en-GB" sz="1800" dirty="0"/>
          </a:p>
          <a:p>
            <a:pPr marL="376238" lvl="2" indent="0"/>
            <a:r>
              <a:rPr lang="en-GB" sz="1400" dirty="0" smtClean="0"/>
              <a:t>e.g. How </a:t>
            </a:r>
            <a:r>
              <a:rPr lang="en-GB" sz="1400" dirty="0"/>
              <a:t>to deal with handover / cell change at high speed</a:t>
            </a:r>
            <a:r>
              <a:rPr lang="en-GB" sz="1400" dirty="0" smtClean="0"/>
              <a:t>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656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a-DK" smtClean="0">
                <a:latin typeface="Arial" charset="0"/>
                <a:ea typeface="ＭＳ Ｐゴシック" pitchFamily="34" charset="-128"/>
              </a:rPr>
              <a:t>Future of RMR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B83C8BC-D121-4680-99FE-E3703CF2275C}" type="slidenum">
              <a:rPr lang="en-GB" altLang="da-DK" sz="900" smtClean="0">
                <a:solidFill>
                  <a:srgbClr val="887F6E"/>
                </a:solidFill>
              </a:rPr>
              <a:pPr/>
              <a:t>12</a:t>
            </a:fld>
            <a:endParaRPr lang="en-GB" altLang="da-DK" sz="900" smtClean="0">
              <a:solidFill>
                <a:srgbClr val="887F6E"/>
              </a:solidFill>
            </a:endParaRPr>
          </a:p>
        </p:txBody>
      </p:sp>
      <p:sp>
        <p:nvSpPr>
          <p:cNvPr id="4101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71364" y="2204864"/>
            <a:ext cx="7467600" cy="2724062"/>
          </a:xfrm>
        </p:spPr>
        <p:txBody>
          <a:bodyPr/>
          <a:lstStyle/>
          <a:p>
            <a:pPr marL="0" indent="0"/>
            <a:r>
              <a:rPr lang="en-GB" dirty="0" smtClean="0"/>
              <a:t>EC harmonisation, including FRMCS, expected in H1 2021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A lot of technical studies ongoing within CEPT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RMR cab-radios (GSM-R/FRMCS) may need improved receiver characteristics to filter MFCN emissions above 925 MHz </a:t>
            </a:r>
            <a:r>
              <a:rPr lang="en-GB" u="sng" dirty="0" smtClean="0"/>
              <a:t>and</a:t>
            </a:r>
            <a:r>
              <a:rPr lang="en-GB" dirty="0" smtClean="0"/>
              <a:t> SRD ones below 919.4 MHz</a:t>
            </a:r>
            <a:endParaRPr lang="en-GB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611560" y="2073089"/>
            <a:ext cx="7704856" cy="3012096"/>
          </a:xfrm>
          <a:prstGeom prst="roundRect">
            <a:avLst>
              <a:gd name="adj" fmla="val 6543"/>
            </a:avLst>
          </a:prstGeom>
          <a:noFill/>
          <a:ln w="28575">
            <a:solidFill>
              <a:srgbClr val="CC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endParaRPr lang="en-GB" altLang="da-DK" sz="2400" smtClean="0">
              <a:latin typeface="Arial" charset="0"/>
              <a:ea typeface="ＭＳ Ｐゴシック" pitchFamily="34" charset="-128"/>
            </a:endParaRPr>
          </a:p>
          <a:p>
            <a:pPr eaLnBrk="1" hangingPunct="1">
              <a:lnSpc>
                <a:spcPct val="120000"/>
              </a:lnSpc>
            </a:pPr>
            <a:endParaRPr lang="en-GB" altLang="da-DK" sz="2400" smtClean="0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en-GB" altLang="da-DK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7174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2000" y="635635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A7F80CE-E714-4077-B9B9-E19F485B7D54}" type="slidenum">
              <a:rPr lang="en-GB" altLang="da-DK" sz="900" smtClean="0">
                <a:solidFill>
                  <a:srgbClr val="887F6E"/>
                </a:solidFill>
              </a:rPr>
              <a:pPr/>
              <a:t>13</a:t>
            </a:fld>
            <a:endParaRPr lang="en-GB" altLang="da-DK" sz="900" smtClean="0">
              <a:solidFill>
                <a:srgbClr val="887F6E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707924"/>
              </p:ext>
            </p:extLst>
          </p:nvPr>
        </p:nvGraphicFramePr>
        <p:xfrm>
          <a:off x="5244616" y="3140968"/>
          <a:ext cx="3551312" cy="1156716"/>
        </p:xfrm>
        <a:graphic>
          <a:graphicData uri="http://schemas.openxmlformats.org/drawingml/2006/table">
            <a:tbl>
              <a:tblPr firstRow="1" firstCol="1" bandRow="1"/>
              <a:tblGrid>
                <a:gridCol w="1935825"/>
                <a:gridCol w="1615487"/>
              </a:tblGrid>
              <a:tr h="192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ECC Contact: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Web:</a:t>
                      </a: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a-DK" sz="1100" u="sng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www.cept.org/ecc</a:t>
                      </a: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3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ECO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Nyropsgade 37, 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DK-1366 Copenhagen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Tel: +45 33 89 63 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059832" y="3140968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alibri" panose="020F0502020204030204" pitchFamily="34" charset="0"/>
              </a:rPr>
              <a:t>WG FM Contact:</a:t>
            </a:r>
          </a:p>
          <a:p>
            <a:r>
              <a:rPr lang="en-GB" sz="1100" dirty="0" smtClean="0">
                <a:latin typeface="Calibri" panose="020F0502020204030204" pitchFamily="34" charset="0"/>
              </a:rPr>
              <a:t>Thomas </a:t>
            </a:r>
            <a:r>
              <a:rPr lang="en-GB" sz="1100" dirty="0" err="1" smtClean="0">
                <a:latin typeface="Calibri" panose="020F0502020204030204" pitchFamily="34" charset="0"/>
              </a:rPr>
              <a:t>Weilacher</a:t>
            </a:r>
            <a:endParaRPr lang="en-GB" sz="1100" dirty="0" smtClean="0">
              <a:latin typeface="Calibri" panose="020F0502020204030204" pitchFamily="34" charset="0"/>
            </a:endParaRPr>
          </a:p>
          <a:p>
            <a:r>
              <a:rPr lang="en-GB" sz="1100" dirty="0" smtClean="0">
                <a:latin typeface="Calibri" panose="020F0502020204030204" pitchFamily="34" charset="0"/>
                <a:hlinkClick r:id="rId3"/>
              </a:rPr>
              <a:t>thomas.weilacher@bnetza.de</a:t>
            </a:r>
            <a:endParaRPr lang="en-GB" sz="1100" dirty="0" smtClean="0">
              <a:latin typeface="Calibri" panose="020F0502020204030204" pitchFamily="34" charset="0"/>
            </a:endParaRPr>
          </a:p>
          <a:p>
            <a:r>
              <a:rPr lang="en-GB" sz="1100" dirty="0" smtClean="0">
                <a:latin typeface="Calibri" panose="020F0502020204030204" pitchFamily="34" charset="0"/>
              </a:rPr>
              <a:t>Tel: +49 6131 183119</a:t>
            </a:r>
            <a:endParaRPr lang="en-GB" sz="11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Abbreviations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D890DD5-4EAE-4C59-B089-E17FF1331F9D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031690"/>
              </p:ext>
            </p:extLst>
          </p:nvPr>
        </p:nvGraphicFramePr>
        <p:xfrm>
          <a:off x="2165350" y="1996281"/>
          <a:ext cx="4813300" cy="3657600"/>
        </p:xfrm>
        <a:graphic>
          <a:graphicData uri="http://schemas.openxmlformats.org/drawingml/2006/table">
            <a:tbl>
              <a:tblPr/>
              <a:tblGrid>
                <a:gridCol w="762000"/>
                <a:gridCol w="40513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BS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Base Station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EC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European Commission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FM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Frequency Management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FRMCS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Future Railway Mobile Communication System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Handover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INR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Interference to Noise Ratio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LRTC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Least Restrictive Technical Conditions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LTE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Long Term Evolution (4G)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MFCN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Mobile/Fixed Communications Networks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NR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Radio (5G)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PMSE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Programme Making and Special Events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PT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Project Team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RB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Resource Block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RMR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Railway Mobile Radio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Spectrum Engineering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SRD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Short-Range Devices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65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6236" y="914400"/>
            <a:ext cx="1990564" cy="685800"/>
          </a:xfrm>
        </p:spPr>
        <p:txBody>
          <a:bodyPr/>
          <a:lstStyle/>
          <a:p>
            <a:r>
              <a:rPr lang="en-GB" dirty="0" smtClean="0"/>
              <a:t>RMR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D890DD5-4EAE-4C59-B089-E17FF1331F9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lèche droite rayée 4"/>
          <p:cNvSpPr/>
          <p:nvPr/>
        </p:nvSpPr>
        <p:spPr>
          <a:xfrm>
            <a:off x="1691680" y="1988840"/>
            <a:ext cx="5904656" cy="3312368"/>
          </a:xfrm>
          <a:prstGeom prst="stripedRightArrow">
            <a:avLst>
              <a:gd name="adj1" fmla="val 50000"/>
              <a:gd name="adj2" fmla="val 88730"/>
            </a:avLst>
          </a:prstGeom>
          <a:gradFill flip="none" rotWithShape="1">
            <a:gsLst>
              <a:gs pos="0">
                <a:srgbClr val="FF9900"/>
              </a:gs>
              <a:gs pos="100000">
                <a:srgbClr val="CC3300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ZoneTexte 5"/>
          <p:cNvSpPr txBox="1"/>
          <p:nvPr/>
        </p:nvSpPr>
        <p:spPr>
          <a:xfrm>
            <a:off x="1691680" y="346035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GSM-R</a:t>
            </a:r>
            <a:endParaRPr lang="en-GB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3542702" y="3275691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LTE?</a:t>
            </a:r>
          </a:p>
          <a:p>
            <a:pPr algn="ctr"/>
            <a:r>
              <a:rPr lang="en-GB" sz="2400" b="1" dirty="0" smtClean="0"/>
              <a:t>NR?</a:t>
            </a:r>
            <a:endParaRPr lang="en-GB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436096" y="346035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Beyond</a:t>
            </a:r>
            <a:endParaRPr lang="en-GB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491880" y="4592571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FRMCS project</a:t>
            </a:r>
            <a:endParaRPr lang="en-GB" sz="2000" dirty="0"/>
          </a:p>
        </p:txBody>
      </p:sp>
      <p:cxnSp>
        <p:nvCxnSpPr>
          <p:cNvPr id="11" name="Connecteur droit 10"/>
          <p:cNvCxnSpPr>
            <a:stCxn id="7" idx="2"/>
            <a:endCxn id="9" idx="0"/>
          </p:cNvCxnSpPr>
          <p:nvPr/>
        </p:nvCxnSpPr>
        <p:spPr>
          <a:xfrm flipH="1">
            <a:off x="4067944" y="4106688"/>
            <a:ext cx="86826" cy="485883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447764" y="5738235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RMR = Railway Mobile Radio</a:t>
            </a:r>
          </a:p>
          <a:p>
            <a:pPr algn="ctr"/>
            <a:r>
              <a:rPr lang="en-GB" dirty="0" smtClean="0"/>
              <a:t>umbrella term for GSM-R, FRMCS…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6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Radio spectrum for the present of RMR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B83C8BC-D121-4680-99FE-E3703CF2275C}" type="slidenum">
              <a:rPr lang="en-GB" altLang="da-DK" sz="900" smtClean="0">
                <a:solidFill>
                  <a:srgbClr val="887F6E"/>
                </a:solidFill>
              </a:rPr>
              <a:pPr/>
              <a:t>2</a:t>
            </a:fld>
            <a:endParaRPr lang="en-GB" altLang="da-DK" sz="900" dirty="0" smtClean="0">
              <a:solidFill>
                <a:srgbClr val="887F6E"/>
              </a:solidFill>
            </a:endParaRPr>
          </a:p>
        </p:txBody>
      </p:sp>
      <p:sp>
        <p:nvSpPr>
          <p:cNvPr id="4101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1752600"/>
            <a:ext cx="8229600" cy="4410075"/>
          </a:xfrm>
        </p:spPr>
        <p:txBody>
          <a:bodyPr/>
          <a:lstStyle/>
          <a:p>
            <a:pPr marL="0" indent="0"/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Today 876 - 880 MHz / 921  -925 MHz harmonised for GSM-R</a:t>
            </a:r>
          </a:p>
          <a:p>
            <a:pPr marL="376238" lvl="2" indent="0"/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2x4 MHz for GSM-R only</a:t>
            </a:r>
          </a:p>
          <a:p>
            <a:pPr marL="376238" lvl="2" indent="0"/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Commission Decision 1999/569/EC</a:t>
            </a:r>
          </a:p>
          <a:p>
            <a:pPr marL="376238" lvl="2" indent="0"/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ECC/DEC/(02)05</a:t>
            </a:r>
          </a:p>
          <a:p>
            <a:pPr marL="376238" lvl="2" indent="0"/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Difficult coexistence with MFCN above 925 MHz </a:t>
            </a:r>
            <a:r>
              <a:rPr lang="en-GB" altLang="da-DK" dirty="0" smtClean="0">
                <a:latin typeface="Arial" charset="0"/>
                <a:ea typeface="ＭＳ Ｐゴシック" pitchFamily="34" charset="-128"/>
                <a:sym typeface="Wingdings 3"/>
              </a:rPr>
              <a:t> see ECC Report 229 and GSM-R improved cab-radios as per TS 102 933-1 v1.3.1 onwards</a:t>
            </a:r>
          </a:p>
          <a:p>
            <a:pPr marL="0" indent="0"/>
            <a:endParaRPr lang="en-GB" altLang="da-DK" dirty="0" smtClean="0">
              <a:latin typeface="Arial" charset="0"/>
              <a:ea typeface="ＭＳ Ｐゴシック" pitchFamily="34" charset="-128"/>
              <a:sym typeface="Wingdings 3"/>
            </a:endParaRPr>
          </a:p>
          <a:p>
            <a:pPr marL="0" indent="0"/>
            <a:r>
              <a:rPr lang="en-GB" altLang="da-DK" u="sng" dirty="0" smtClean="0">
                <a:latin typeface="Arial" charset="0"/>
                <a:ea typeface="ＭＳ Ｐゴシック" pitchFamily="34" charset="-128"/>
                <a:sym typeface="Wingdings 3"/>
              </a:rPr>
              <a:t>No spectrum harmonisation</a:t>
            </a:r>
            <a:r>
              <a:rPr lang="en-GB" altLang="da-DK" dirty="0" smtClean="0">
                <a:latin typeface="Arial" charset="0"/>
                <a:ea typeface="ＭＳ Ｐゴシック" pitchFamily="34" charset="-128"/>
                <a:sym typeface="Wingdings 3"/>
              </a:rPr>
              <a:t> of 873 - 876 MHz / 918 - 921 MHz</a:t>
            </a:r>
          </a:p>
          <a:p>
            <a:pPr marL="376238" lvl="2" indent="0"/>
            <a:r>
              <a:rPr lang="en-GB" altLang="da-DK" dirty="0" smtClean="0">
                <a:latin typeface="Arial" charset="0"/>
                <a:ea typeface="ＭＳ Ｐゴシック" pitchFamily="34" charset="-128"/>
                <a:sym typeface="Wingdings 3"/>
              </a:rPr>
              <a:t>Only on a national basis</a:t>
            </a:r>
          </a:p>
          <a:p>
            <a:pPr marL="376238" lvl="2" indent="0"/>
            <a:r>
              <a:rPr lang="en-GB" altLang="da-DK" dirty="0" smtClean="0">
                <a:latin typeface="Arial" charset="0"/>
                <a:ea typeface="ＭＳ Ｐゴシック" pitchFamily="34" charset="-128"/>
                <a:sym typeface="Wingdings 3"/>
              </a:rPr>
              <a:t>3 countries so far: Germany, Switzerland and Liechtenstein (rights of use)</a:t>
            </a:r>
            <a:br>
              <a:rPr lang="en-GB" altLang="da-DK" dirty="0" smtClean="0">
                <a:latin typeface="Arial" charset="0"/>
                <a:ea typeface="ＭＳ Ｐゴシック" pitchFamily="34" charset="-128"/>
                <a:sym typeface="Wingdings 3"/>
              </a:rPr>
            </a:br>
            <a:r>
              <a:rPr lang="en-GB" altLang="da-DK" dirty="0" smtClean="0">
                <a:latin typeface="Arial" charset="0"/>
                <a:ea typeface="ＭＳ Ｐゴシック" pitchFamily="34" charset="-128"/>
                <a:sym typeface="Wingdings 3"/>
              </a:rPr>
              <a:t>+ planned in Belgium</a:t>
            </a:r>
            <a:endParaRPr lang="en-GB" altLang="da-DK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02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Commission Implementing Decision (EU) </a:t>
            </a:r>
            <a:r>
              <a:rPr lang="en-GB" dirty="0"/>
              <a:t>2018/1538 </a:t>
            </a:r>
            <a:r>
              <a:rPr lang="en-GB" dirty="0" smtClean="0"/>
              <a:t>on SRD in 874 - 876 MHz / 915 - 921 MHz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Published on 11 October 2018</a:t>
            </a:r>
          </a:p>
          <a:p>
            <a:endParaRPr lang="en-GB" dirty="0" smtClean="0"/>
          </a:p>
          <a:p>
            <a:r>
              <a:rPr lang="en-GB" dirty="0" smtClean="0"/>
              <a:t>2 x 1.6 MHz preserved for railways !</a:t>
            </a:r>
          </a:p>
          <a:p>
            <a:endParaRPr lang="en-GB" dirty="0" smtClean="0"/>
          </a:p>
          <a:p>
            <a:r>
              <a:rPr lang="en-GB" dirty="0" smtClean="0"/>
              <a:t>Article 3(4</a:t>
            </a:r>
            <a:r>
              <a:rPr lang="en-GB" dirty="0"/>
              <a:t>)</a:t>
            </a:r>
            <a:endParaRPr lang="en-GB" dirty="0" smtClean="0"/>
          </a:p>
          <a:p>
            <a:pPr marL="378000" lvl="2" indent="0"/>
            <a:r>
              <a:rPr lang="en-GB" i="1" dirty="0" smtClean="0"/>
              <a:t>Member States shall refrain from introducing new uses in the </a:t>
            </a:r>
            <a:br>
              <a:rPr lang="en-GB" i="1" dirty="0" smtClean="0"/>
            </a:br>
            <a:r>
              <a:rPr lang="en-GB" i="1" dirty="0" smtClean="0"/>
              <a:t>874.4 - 876 MHz and 919.4 - 921 MHz sub-bands until such time as harmonised conditions for their use are possibly adopted under Decision No 676/2002/EC.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D890DD5-4EAE-4C59-B089-E17FF1331F9D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384726"/>
            <a:ext cx="1584176" cy="1116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31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Commission Implementing Decision (EU) 2018/1538 on SRD in 874 - 876 MHz / 915 - 921 MHz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D890DD5-4EAE-4C59-B089-E17FF1331F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0" y="1916831"/>
            <a:ext cx="8793822" cy="128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8793819" cy="1531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57"/>
          <p:cNvSpPr/>
          <p:nvPr/>
        </p:nvSpPr>
        <p:spPr>
          <a:xfrm>
            <a:off x="6699062" y="5629101"/>
            <a:ext cx="648430" cy="182106"/>
          </a:xfrm>
          <a:prstGeom prst="roundRect">
            <a:avLst/>
          </a:prstGeom>
          <a:pattFill prst="dkUpDiag">
            <a:fgClr>
              <a:srgbClr val="CBD8DD">
                <a:lumMod val="50000"/>
              </a:srgbClr>
            </a:fgClr>
            <a:bgClr>
              <a:sysClr val="window" lastClr="FFFFFF"/>
            </a:bgClr>
          </a:pattFill>
          <a:ln w="19050" cap="flat" cmpd="sng" algn="ctr">
            <a:noFill/>
            <a:prstDash val="soli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47492" y="5597043"/>
            <a:ext cx="1328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Potential sharing </a:t>
            </a:r>
            <a:br>
              <a:rPr kumimoji="0" lang="en-GB" sz="1000" b="0" i="0" u="none" strike="noStrike" kern="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</a:br>
            <a:r>
              <a:rPr kumimoji="0" lang="en-GB" sz="1000" b="0" i="0" u="none" strike="noStrike" kern="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with Defence</a:t>
            </a:r>
            <a:endParaRPr kumimoji="0" lang="en-GB" sz="10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1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Radio spectrum for the future of RMR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Clr>
                <a:srgbClr val="887F6E"/>
              </a:buClr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B83C8BC-D121-4680-99FE-E3703CF2275C}" type="slidenum">
              <a:rPr lang="en-GB" altLang="da-DK" sz="900" smtClean="0">
                <a:solidFill>
                  <a:srgbClr val="887F6E"/>
                </a:solidFill>
              </a:rPr>
              <a:pPr/>
              <a:t>5</a:t>
            </a:fld>
            <a:endParaRPr lang="en-GB" altLang="da-DK" sz="900" dirty="0" smtClean="0">
              <a:solidFill>
                <a:srgbClr val="887F6E"/>
              </a:solidFill>
            </a:endParaRPr>
          </a:p>
        </p:txBody>
      </p:sp>
      <p:sp>
        <p:nvSpPr>
          <p:cNvPr id="4101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1752600"/>
            <a:ext cx="8229600" cy="4410075"/>
          </a:xfrm>
        </p:spPr>
        <p:txBody>
          <a:bodyPr/>
          <a:lstStyle/>
          <a:p>
            <a:pPr marL="0" indent="0"/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Mandate from the European Commission</a:t>
            </a:r>
          </a:p>
          <a:p>
            <a:pPr marL="0" indent="0"/>
            <a:endParaRPr lang="en-GB" altLang="da-DK" dirty="0" smtClean="0">
              <a:latin typeface="Arial" charset="0"/>
              <a:ea typeface="ＭＳ Ｐゴシック" pitchFamily="34" charset="-128"/>
            </a:endParaRPr>
          </a:p>
          <a:p>
            <a:pPr marL="0" indent="0"/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CEPT tasks</a:t>
            </a:r>
          </a:p>
          <a:p>
            <a:pPr marL="376238" lvl="2" indent="0"/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FRMCS spectrum needs (only for critical applications)</a:t>
            </a:r>
          </a:p>
          <a:p>
            <a:pPr marL="376238" lvl="2" indent="0"/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Feasibility of the 900 MHz range while ensuring parallel operation with GSM-R during the migration</a:t>
            </a:r>
          </a:p>
          <a:p>
            <a:pPr marL="376238" lvl="2" indent="0"/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Feasibility of the 1900-1920 MHz band (and further bands if relevant)</a:t>
            </a:r>
          </a:p>
          <a:p>
            <a:pPr marL="376238" lvl="2" indent="0"/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Feasibility to use commercial mobile networks</a:t>
            </a:r>
          </a:p>
          <a:p>
            <a:pPr marL="376238" lvl="2" indent="0"/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Develop harmonised technical conditions</a:t>
            </a:r>
          </a:p>
          <a:p>
            <a:pPr marL="0" indent="0"/>
            <a:endParaRPr lang="en-GB" altLang="da-DK" dirty="0" smtClean="0">
              <a:latin typeface="Arial" charset="0"/>
              <a:ea typeface="ＭＳ Ｐゴシック" pitchFamily="34" charset="-128"/>
            </a:endParaRPr>
          </a:p>
          <a:p>
            <a:pPr marL="0" indent="0"/>
            <a:r>
              <a:rPr lang="en-GB" altLang="da-DK" dirty="0" smtClean="0">
                <a:latin typeface="Arial" charset="0"/>
                <a:ea typeface="ＭＳ Ｐゴシック" pitchFamily="34" charset="-128"/>
              </a:rPr>
              <a:t>Target date: November 2020 for the response</a:t>
            </a:r>
          </a:p>
        </p:txBody>
      </p:sp>
    </p:spTree>
    <p:extLst>
      <p:ext uri="{BB962C8B-B14F-4D97-AF65-F5344CB8AC3E}">
        <p14:creationId xmlns:p14="http://schemas.microsoft.com/office/powerpoint/2010/main" val="21330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 of work at ECC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D890DD5-4EAE-4C59-B089-E17FF1331F9D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755576" y="3429001"/>
            <a:ext cx="3350030" cy="991410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GB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PT1</a:t>
            </a:r>
            <a:r>
              <a:rPr lang="en-GB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LRTC derivation for </a:t>
            </a:r>
            <a:r>
              <a:rPr lang="en-GB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RMR (MFCN as victim)</a:t>
            </a:r>
            <a:endParaRPr lang="en-GB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38394" y="3429000"/>
            <a:ext cx="3350030" cy="991410"/>
          </a:xfrm>
          <a:prstGeom prst="roundRect">
            <a:avLst/>
          </a:prstGeom>
          <a:solidFill>
            <a:srgbClr val="CC3300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GB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SE7</a:t>
            </a:r>
            <a:r>
              <a:rPr lang="en-GB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RMR as victim</a:t>
            </a:r>
          </a:p>
          <a:p>
            <a:pPr algn="ctr"/>
            <a:r>
              <a:rPr lang="en-GB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MFCN </a:t>
            </a:r>
            <a:r>
              <a:rPr lang="en-GB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SRD</a:t>
            </a:r>
            <a:endParaRPr lang="en-GB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55576" y="4653136"/>
            <a:ext cx="7632848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Bands investigated for harmonisation:</a:t>
            </a:r>
          </a:p>
          <a:p>
            <a:pPr marL="376238" lvl="2" eaLnBrk="0" hangingPunct="0">
              <a:spcBef>
                <a:spcPct val="20000"/>
              </a:spcBef>
              <a:buClr>
                <a:srgbClr val="887F6E"/>
              </a:buClr>
              <a:buFont typeface="Arial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ＭＳ Ｐゴシック" pitchFamily="-65" charset="-128"/>
              </a:rPr>
              <a:t>874.4 - 880 MHz / 919.4 - 925 MHz FDD</a:t>
            </a:r>
          </a:p>
          <a:p>
            <a:pPr marL="376238" lvl="2" eaLnBrk="0" hangingPunct="0">
              <a:spcBef>
                <a:spcPct val="20000"/>
              </a:spcBef>
              <a:buClr>
                <a:srgbClr val="887F6E"/>
              </a:buClr>
              <a:buFont typeface="Arial" charset="0"/>
              <a:buChar char="•"/>
            </a:pPr>
            <a:r>
              <a:rPr lang="en-GB" altLang="da-DK" dirty="0" smtClean="0">
                <a:solidFill>
                  <a:srgbClr val="000000"/>
                </a:solidFill>
                <a:latin typeface="Arial"/>
                <a:ea typeface="ＭＳ Ｐゴシック" pitchFamily="-65" charset="-128"/>
              </a:rPr>
              <a:t>10 MHz in the lower part of 1900 - 1920 MHz TDD</a:t>
            </a:r>
          </a:p>
          <a:p>
            <a:pPr marL="376238" lvl="2" eaLnBrk="0" hangingPunct="0">
              <a:spcBef>
                <a:spcPct val="20000"/>
              </a:spcBef>
              <a:buClr>
                <a:srgbClr val="887F6E"/>
              </a:buClr>
              <a:buFont typeface="Arial" charset="0"/>
              <a:buChar char="•"/>
            </a:pPr>
            <a:r>
              <a:rPr lang="en-GB" altLang="da-DK" dirty="0" smtClean="0">
                <a:solidFill>
                  <a:srgbClr val="000000"/>
                </a:solidFill>
                <a:latin typeface="Arial"/>
                <a:ea typeface="ＭＳ Ｐゴシック" pitchFamily="-65" charset="-128"/>
              </a:rPr>
              <a:t>10 MHz in 2290 - 2400 MHz TDD as a tuning range</a:t>
            </a:r>
            <a:endParaRPr lang="en-GB" dirty="0"/>
          </a:p>
        </p:txBody>
      </p:sp>
      <p:sp>
        <p:nvSpPr>
          <p:cNvPr id="9" name="Trapèze 8"/>
          <p:cNvSpPr/>
          <p:nvPr/>
        </p:nvSpPr>
        <p:spPr>
          <a:xfrm>
            <a:off x="2205152" y="2132856"/>
            <a:ext cx="4733697" cy="991410"/>
          </a:xfrm>
          <a:prstGeom prst="trapezoid">
            <a:avLst>
              <a:gd name="adj" fmla="val 167052"/>
            </a:avLst>
          </a:prstGeom>
          <a:solidFill>
            <a:srgbClr val="9900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FM56</a:t>
            </a:r>
            <a:r>
              <a:rPr lang="en-GB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: RMR regulation / </a:t>
            </a:r>
            <a:br>
              <a:rPr lang="en-GB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harmonisation</a:t>
            </a:r>
            <a:endParaRPr lang="en-GB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54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LRTC for RMR based on coexistence with MFCN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D890DD5-4EAE-4C59-B089-E17FF1331F9D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26" name="ZoneTexte 25"/>
          <p:cNvSpPr txBox="1"/>
          <p:nvPr/>
        </p:nvSpPr>
        <p:spPr>
          <a:xfrm>
            <a:off x="6418362" y="2036196"/>
            <a:ext cx="2618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RMR BS getting closer to MFCN BS UL band within band #8 duplex gap</a:t>
            </a:r>
            <a:endParaRPr lang="en-GB" sz="1600" dirty="0"/>
          </a:p>
        </p:txBody>
      </p:sp>
      <p:grpSp>
        <p:nvGrpSpPr>
          <p:cNvPr id="2049" name="Groupe 2048"/>
          <p:cNvGrpSpPr/>
          <p:nvPr/>
        </p:nvGrpSpPr>
        <p:grpSpPr>
          <a:xfrm>
            <a:off x="197564" y="1842920"/>
            <a:ext cx="6145213" cy="1800354"/>
            <a:chOff x="620682" y="1842920"/>
            <a:chExt cx="6145213" cy="1800354"/>
          </a:xfrm>
        </p:grpSpPr>
        <p:pic>
          <p:nvPicPr>
            <p:cNvPr id="2051" name="Picture 3" descr="C:\Users\yes.vince\Documents\FM56 - Railway\ETSI WS RMR\900 MHz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682" y="1950875"/>
              <a:ext cx="6145213" cy="1476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Connecteur droit 6"/>
            <p:cNvCxnSpPr/>
            <p:nvPr/>
          </p:nvCxnSpPr>
          <p:spPr>
            <a:xfrm>
              <a:off x="3948578" y="3427250"/>
              <a:ext cx="603250" cy="0"/>
            </a:xfrm>
            <a:prstGeom prst="line">
              <a:avLst/>
            </a:prstGeom>
            <a:ln w="9525">
              <a:solidFill>
                <a:srgbClr val="000000"/>
              </a:solidFill>
              <a:headEnd type="triangl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ZoneTexte 13"/>
            <p:cNvSpPr txBox="1"/>
            <p:nvPr/>
          </p:nvSpPr>
          <p:spPr>
            <a:xfrm>
              <a:off x="3926167" y="3427830"/>
              <a:ext cx="6480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 smtClean="0">
                  <a:latin typeface="Calibri" pitchFamily="34" charset="0"/>
                </a:rPr>
                <a:t>duplex gap</a:t>
              </a:r>
              <a:endParaRPr lang="en-GB" sz="800" dirty="0">
                <a:latin typeface="Calibri" pitchFamily="34" charset="0"/>
              </a:endParaRPr>
            </a:p>
          </p:txBody>
        </p:sp>
        <p:sp>
          <p:nvSpPr>
            <p:cNvPr id="31" name="Forme libre 30"/>
            <p:cNvSpPr/>
            <p:nvPr/>
          </p:nvSpPr>
          <p:spPr>
            <a:xfrm>
              <a:off x="3810000" y="1842920"/>
              <a:ext cx="457200" cy="338305"/>
            </a:xfrm>
            <a:custGeom>
              <a:avLst/>
              <a:gdLst>
                <a:gd name="connsiteX0" fmla="*/ 457200 w 457200"/>
                <a:gd name="connsiteY0" fmla="*/ 262105 h 338305"/>
                <a:gd name="connsiteX1" fmla="*/ 323850 w 457200"/>
                <a:gd name="connsiteY1" fmla="*/ 33505 h 338305"/>
                <a:gd name="connsiteX2" fmla="*/ 85725 w 457200"/>
                <a:gd name="connsiteY2" fmla="*/ 33505 h 338305"/>
                <a:gd name="connsiteX3" fmla="*/ 0 w 457200"/>
                <a:gd name="connsiteY3" fmla="*/ 338305 h 3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7200" h="338305">
                  <a:moveTo>
                    <a:pt x="457200" y="262105"/>
                  </a:moveTo>
                  <a:cubicBezTo>
                    <a:pt x="421481" y="166855"/>
                    <a:pt x="385763" y="71605"/>
                    <a:pt x="323850" y="33505"/>
                  </a:cubicBezTo>
                  <a:cubicBezTo>
                    <a:pt x="261937" y="-4595"/>
                    <a:pt x="139700" y="-17295"/>
                    <a:pt x="85725" y="33505"/>
                  </a:cubicBezTo>
                  <a:cubicBezTo>
                    <a:pt x="31750" y="84305"/>
                    <a:pt x="15875" y="211305"/>
                    <a:pt x="0" y="338305"/>
                  </a:cubicBezTo>
                </a:path>
              </a:pathLst>
            </a:custGeom>
            <a:ln>
              <a:solidFill>
                <a:srgbClr val="990033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1913652" y="3717435"/>
            <a:ext cx="4429125" cy="1655201"/>
            <a:chOff x="1913652" y="3717435"/>
            <a:chExt cx="4429125" cy="1655201"/>
          </a:xfrm>
        </p:grpSpPr>
        <p:pic>
          <p:nvPicPr>
            <p:cNvPr id="1026" name="Picture 2" descr="C:\Users\DUREPAIRE\Documents\FM56 - Railway\ETSI WS RMR\1900 MHz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3652" y="3789039"/>
              <a:ext cx="4429125" cy="1285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Connecteur droit avec flèche 17"/>
            <p:cNvCxnSpPr/>
            <p:nvPr/>
          </p:nvCxnSpPr>
          <p:spPr>
            <a:xfrm flipH="1">
              <a:off x="2594223" y="5157192"/>
              <a:ext cx="889000" cy="0"/>
            </a:xfrm>
            <a:prstGeom prst="straightConnector1">
              <a:avLst/>
            </a:prstGeom>
            <a:ln w="9525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>
              <a:off x="3483223" y="5157192"/>
              <a:ext cx="504552" cy="0"/>
            </a:xfrm>
            <a:prstGeom prst="line">
              <a:avLst/>
            </a:prstGeom>
            <a:ln w="9525">
              <a:solidFill>
                <a:srgbClr val="000000"/>
              </a:solidFill>
              <a:prstDash val="lgDashDot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/>
            <p:cNvSpPr txBox="1"/>
            <p:nvPr/>
          </p:nvSpPr>
          <p:spPr>
            <a:xfrm>
              <a:off x="2650329" y="5157192"/>
              <a:ext cx="88036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800" dirty="0" smtClean="0">
                  <a:latin typeface="Calibri" pitchFamily="34" charset="0"/>
                  <a:cs typeface="Arial" pitchFamily="34" charset="0"/>
                </a:rPr>
                <a:t>in-band blocking</a:t>
              </a:r>
              <a:endParaRPr lang="en-GB" sz="800" dirty="0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6" name="Forme libre 35"/>
            <p:cNvSpPr/>
            <p:nvPr/>
          </p:nvSpPr>
          <p:spPr>
            <a:xfrm flipH="1">
              <a:off x="2843808" y="3717435"/>
              <a:ext cx="840072" cy="338305"/>
            </a:xfrm>
            <a:custGeom>
              <a:avLst/>
              <a:gdLst>
                <a:gd name="connsiteX0" fmla="*/ 457200 w 457200"/>
                <a:gd name="connsiteY0" fmla="*/ 262105 h 338305"/>
                <a:gd name="connsiteX1" fmla="*/ 323850 w 457200"/>
                <a:gd name="connsiteY1" fmla="*/ 33505 h 338305"/>
                <a:gd name="connsiteX2" fmla="*/ 85725 w 457200"/>
                <a:gd name="connsiteY2" fmla="*/ 33505 h 338305"/>
                <a:gd name="connsiteX3" fmla="*/ 0 w 457200"/>
                <a:gd name="connsiteY3" fmla="*/ 338305 h 3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7200" h="338305">
                  <a:moveTo>
                    <a:pt x="457200" y="262105"/>
                  </a:moveTo>
                  <a:cubicBezTo>
                    <a:pt x="421481" y="166855"/>
                    <a:pt x="385763" y="71605"/>
                    <a:pt x="323850" y="33505"/>
                  </a:cubicBezTo>
                  <a:cubicBezTo>
                    <a:pt x="261937" y="-4595"/>
                    <a:pt x="139700" y="-17295"/>
                    <a:pt x="85725" y="33505"/>
                  </a:cubicBezTo>
                  <a:cubicBezTo>
                    <a:pt x="31750" y="84305"/>
                    <a:pt x="15875" y="211305"/>
                    <a:pt x="0" y="338305"/>
                  </a:cubicBezTo>
                </a:path>
              </a:pathLst>
            </a:custGeom>
            <a:ln>
              <a:solidFill>
                <a:srgbClr val="990033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060" name="Groupe 2059"/>
          <p:cNvGrpSpPr/>
          <p:nvPr/>
        </p:nvGrpSpPr>
        <p:grpSpPr>
          <a:xfrm>
            <a:off x="3038723" y="5457997"/>
            <a:ext cx="889000" cy="1124880"/>
            <a:chOff x="5655131" y="5301208"/>
            <a:chExt cx="889000" cy="1124880"/>
          </a:xfrm>
        </p:grpSpPr>
        <p:sp>
          <p:nvSpPr>
            <p:cNvPr id="28" name="Rectangle 27"/>
            <p:cNvSpPr/>
            <p:nvPr/>
          </p:nvSpPr>
          <p:spPr>
            <a:xfrm flipH="1">
              <a:off x="5655131" y="5510799"/>
              <a:ext cx="444500" cy="915289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rgbClr val="000000"/>
                  </a:solidFill>
                </a:rPr>
                <a:t>RMR TDD</a:t>
              </a:r>
              <a:endParaRPr lang="en-GB" sz="800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flipH="1">
              <a:off x="6099631" y="5510799"/>
              <a:ext cx="444500" cy="915289"/>
            </a:xfrm>
            <a:prstGeom prst="rect">
              <a:avLst/>
            </a:prstGeom>
            <a:solidFill>
              <a:srgbClr val="FFCC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rgbClr val="000000"/>
                  </a:solidFill>
                </a:rPr>
                <a:t>MFCN TDD</a:t>
              </a:r>
              <a:endParaRPr lang="en-GB" sz="800" dirty="0">
                <a:solidFill>
                  <a:srgbClr val="000000"/>
                </a:solidFill>
              </a:endParaRPr>
            </a:p>
          </p:txBody>
        </p:sp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0377" y="5301208"/>
              <a:ext cx="341160" cy="358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48" name="ZoneTexte 2047"/>
          <p:cNvSpPr txBox="1"/>
          <p:nvPr/>
        </p:nvSpPr>
        <p:spPr>
          <a:xfrm>
            <a:off x="6418362" y="3996353"/>
            <a:ext cx="2618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RMR BS adjacent to MFCN BS UL band </a:t>
            </a:r>
            <a:endParaRPr lang="en-GB" sz="1600" dirty="0"/>
          </a:p>
        </p:txBody>
      </p:sp>
      <p:sp>
        <p:nvSpPr>
          <p:cNvPr id="42" name="ZoneTexte 41"/>
          <p:cNvSpPr txBox="1"/>
          <p:nvPr/>
        </p:nvSpPr>
        <p:spPr>
          <a:xfrm>
            <a:off x="6418362" y="5687408"/>
            <a:ext cx="2618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Potential synchronisation issue between RMR and MFCN when adjacent</a:t>
            </a:r>
            <a:endParaRPr lang="en-GB" sz="16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958604" y="5925177"/>
            <a:ext cx="1080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alibri" pitchFamily="34" charset="0"/>
              </a:rPr>
              <a:t>2290-2400 MHz </a:t>
            </a:r>
            <a:br>
              <a:rPr lang="en-GB" sz="1000" dirty="0" smtClean="0">
                <a:latin typeface="Calibri" pitchFamily="34" charset="0"/>
              </a:rPr>
            </a:br>
            <a:r>
              <a:rPr lang="en-GB" sz="1000" dirty="0" smtClean="0">
                <a:latin typeface="Calibri" pitchFamily="34" charset="0"/>
              </a:rPr>
              <a:t>tuning range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7564" y="5875232"/>
            <a:ext cx="135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Calibri" panose="020F0502020204030204" pitchFamily="34" charset="0"/>
              </a:rPr>
              <a:t>Telemetry and </a:t>
            </a:r>
            <a:r>
              <a:rPr lang="en-GB" sz="800" dirty="0">
                <a:latin typeface="Calibri" panose="020F0502020204030204" pitchFamily="34" charset="0"/>
              </a:rPr>
              <a:t>v</a:t>
            </a:r>
            <a:r>
              <a:rPr lang="en-GB" sz="800" dirty="0" smtClean="0">
                <a:latin typeface="Calibri" panose="020F0502020204030204" pitchFamily="34" charset="0"/>
              </a:rPr>
              <a:t>ideo PMSE are common in the band: see ECC Report 172</a:t>
            </a:r>
            <a:endParaRPr lang="en-GB" sz="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59"/>
          <p:cNvCxnSpPr>
            <a:endCxn id="21" idx="0"/>
          </p:cNvCxnSpPr>
          <p:nvPr/>
        </p:nvCxnSpPr>
        <p:spPr>
          <a:xfrm>
            <a:off x="3961088" y="3354977"/>
            <a:ext cx="2580" cy="849622"/>
          </a:xfrm>
          <a:prstGeom prst="line">
            <a:avLst/>
          </a:prstGeom>
          <a:noFill/>
          <a:ln w="9525" cap="flat" cmpd="sng" algn="ctr">
            <a:solidFill>
              <a:srgbClr val="61625E"/>
            </a:solidFill>
            <a:prstDash val="sysDot"/>
          </a:ln>
          <a:effectLst/>
        </p:spPr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coexistence studies at 900 MHz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D890DD5-4EAE-4C59-B089-E17FF1331F9D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9" name="Rounded Rectangle 64"/>
          <p:cNvSpPr/>
          <p:nvPr/>
        </p:nvSpPr>
        <p:spPr>
          <a:xfrm>
            <a:off x="2787107" y="3354977"/>
            <a:ext cx="4080746" cy="363600"/>
          </a:xfrm>
          <a:prstGeom prst="roundRect">
            <a:avLst/>
          </a:prstGeom>
          <a:solidFill>
            <a:srgbClr val="90EE12"/>
          </a:solidFill>
          <a:ln w="19050" cap="flat" cmpd="sng" algn="ctr">
            <a:noFill/>
            <a:prstDash val="solid"/>
          </a:ln>
          <a:effectLst/>
        </p:spPr>
        <p:txBody>
          <a:bodyPr wrap="none" lIns="0" tIns="3600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dirty="0" smtClean="0">
                <a:ln>
                  <a:noFill/>
                </a:ln>
                <a:solidFill>
                  <a:srgbClr val="2E2224"/>
                </a:solidFill>
                <a:effectLst/>
                <a:uLnTx/>
                <a:uFillTx/>
                <a:latin typeface="Calibri" panose="020F0502020204030204" pitchFamily="34" charset="0"/>
              </a:rPr>
              <a:t>RMR DL</a:t>
            </a:r>
            <a:endParaRPr kumimoji="0" lang="en-GB" sz="800" b="1" i="0" u="none" strike="noStrike" kern="0" cap="none" spc="0" normalizeH="0" baseline="0" dirty="0" smtClean="0">
              <a:ln>
                <a:noFill/>
              </a:ln>
              <a:solidFill>
                <a:srgbClr val="2E2224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cxnSp>
        <p:nvCxnSpPr>
          <p:cNvPr id="11" name="Straight Connector 61"/>
          <p:cNvCxnSpPr>
            <a:stCxn id="9" idx="1"/>
          </p:cNvCxnSpPr>
          <p:nvPr/>
        </p:nvCxnSpPr>
        <p:spPr>
          <a:xfrm>
            <a:off x="2787107" y="3536777"/>
            <a:ext cx="12466" cy="781848"/>
          </a:xfrm>
          <a:prstGeom prst="line">
            <a:avLst/>
          </a:prstGeom>
          <a:noFill/>
          <a:ln w="9525" cap="flat" cmpd="sng" algn="ctr">
            <a:solidFill>
              <a:srgbClr val="61625E"/>
            </a:solidFill>
            <a:prstDash val="sysDot"/>
          </a:ln>
          <a:effectLst/>
        </p:spPr>
      </p:cxnSp>
      <p:sp>
        <p:nvSpPr>
          <p:cNvPr id="12" name="Rounded Rectangle 72"/>
          <p:cNvSpPr/>
          <p:nvPr/>
        </p:nvSpPr>
        <p:spPr>
          <a:xfrm>
            <a:off x="402580" y="3187831"/>
            <a:ext cx="287387" cy="530746"/>
          </a:xfrm>
          <a:prstGeom prst="roundRect">
            <a:avLst/>
          </a:prstGeom>
          <a:solidFill>
            <a:srgbClr val="5B9BD5"/>
          </a:solidFill>
          <a:ln w="19050" cap="flat" cmpd="sng" algn="ctr">
            <a:noFill/>
            <a:prstDash val="solid"/>
          </a:ln>
          <a:effectLst/>
        </p:spPr>
        <p:txBody>
          <a:bodyPr vert="vert270"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</a:rPr>
              <a:t>RFID</a:t>
            </a:r>
            <a:endParaRPr kumimoji="0" lang="en-GB" sz="600" b="1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3" name="Rounded Rectangle 73"/>
          <p:cNvSpPr/>
          <p:nvPr/>
        </p:nvSpPr>
        <p:spPr>
          <a:xfrm>
            <a:off x="1273599" y="3187831"/>
            <a:ext cx="287387" cy="530746"/>
          </a:xfrm>
          <a:prstGeom prst="roundRect">
            <a:avLst/>
          </a:prstGeom>
          <a:solidFill>
            <a:srgbClr val="5B9BD5"/>
          </a:solidFill>
          <a:ln w="19050" cap="flat" cmpd="sng" algn="ctr">
            <a:noFill/>
            <a:prstDash val="solid"/>
          </a:ln>
          <a:effectLst/>
        </p:spPr>
        <p:txBody>
          <a:bodyPr vert="vert270"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</a:rPr>
              <a:t>RFID &amp; </a:t>
            </a:r>
            <a:r>
              <a:rPr lang="en-GB" sz="600" b="1" kern="0" dirty="0" smtClean="0">
                <a:solidFill>
                  <a:prstClr val="white"/>
                </a:solidFill>
                <a:latin typeface="Calibri" panose="020F0502020204030204" pitchFamily="34" charset="0"/>
              </a:rPr>
              <a:t>SRD in</a:t>
            </a:r>
            <a:br>
              <a:rPr lang="en-GB" sz="600" b="1" kern="0" dirty="0" smtClean="0">
                <a:solidFill>
                  <a:prstClr val="white"/>
                </a:solidFill>
                <a:latin typeface="Calibri" panose="020F0502020204030204" pitchFamily="34" charset="0"/>
              </a:rPr>
            </a:br>
            <a:r>
              <a:rPr lang="en-GB" sz="600" b="1" kern="0" dirty="0" smtClean="0">
                <a:solidFill>
                  <a:prstClr val="white"/>
                </a:solidFill>
                <a:latin typeface="Calibri" panose="020F0502020204030204" pitchFamily="34" charset="0"/>
              </a:rPr>
              <a:t>data networks</a:t>
            </a:r>
            <a:endParaRPr kumimoji="0" lang="en-GB" sz="600" b="1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4" name="Rounded Rectangle 75"/>
          <p:cNvSpPr/>
          <p:nvPr/>
        </p:nvSpPr>
        <p:spPr>
          <a:xfrm>
            <a:off x="2146375" y="3187831"/>
            <a:ext cx="287387" cy="530746"/>
          </a:xfrm>
          <a:prstGeom prst="roundRect">
            <a:avLst/>
          </a:prstGeom>
          <a:solidFill>
            <a:srgbClr val="5B9BD5"/>
          </a:solidFill>
          <a:ln w="19050" cap="flat" cmpd="sng" algn="ctr">
            <a:noFill/>
            <a:prstDash val="solid"/>
          </a:ln>
          <a:effectLst/>
        </p:spPr>
        <p:txBody>
          <a:bodyPr vert="vert270"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</a:rPr>
              <a:t>RFID &amp; </a:t>
            </a:r>
            <a:r>
              <a:rPr lang="en-GB" sz="600" b="1" kern="0" dirty="0" smtClean="0">
                <a:solidFill>
                  <a:prstClr val="white"/>
                </a:solidFill>
                <a:latin typeface="Calibri" panose="020F0502020204030204" pitchFamily="34" charset="0"/>
              </a:rPr>
              <a:t>SRD in</a:t>
            </a:r>
            <a:br>
              <a:rPr lang="en-GB" sz="600" b="1" kern="0" dirty="0" smtClean="0">
                <a:solidFill>
                  <a:prstClr val="white"/>
                </a:solidFill>
                <a:latin typeface="Calibri" panose="020F0502020204030204" pitchFamily="34" charset="0"/>
              </a:rPr>
            </a:br>
            <a:r>
              <a:rPr lang="en-GB" sz="600" b="1" kern="0" dirty="0" smtClean="0">
                <a:solidFill>
                  <a:prstClr val="white"/>
                </a:solidFill>
                <a:latin typeface="Calibri" panose="020F0502020204030204" pitchFamily="34" charset="0"/>
              </a:rPr>
              <a:t>data networks</a:t>
            </a:r>
            <a:endParaRPr kumimoji="0" lang="en-GB" sz="600" b="1" i="0" u="none" strike="noStrike" kern="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7" name="TextBox 53"/>
          <p:cNvSpPr txBox="1"/>
          <p:nvPr/>
        </p:nvSpPr>
        <p:spPr>
          <a:xfrm>
            <a:off x="2002037" y="3671540"/>
            <a:ext cx="5760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0" cap="none" spc="0" normalizeH="0" baseline="0" dirty="0" smtClean="0">
                <a:ln>
                  <a:noFill/>
                </a:ln>
                <a:solidFill>
                  <a:srgbClr val="2E2224"/>
                </a:solidFill>
                <a:effectLst/>
                <a:uLnTx/>
                <a:uFillTx/>
                <a:latin typeface="Calibri" panose="020F0502020204030204" pitchFamily="34" charset="0"/>
              </a:rPr>
              <a:t>918,7 MHz</a:t>
            </a:r>
            <a:endParaRPr kumimoji="0" lang="en-GB" sz="600" b="0" i="0" u="none" strike="noStrike" kern="0" cap="none" spc="0" normalizeH="0" baseline="0" dirty="0">
              <a:ln>
                <a:noFill/>
              </a:ln>
              <a:solidFill>
                <a:srgbClr val="2E2224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8" name="TextBox 56"/>
          <p:cNvSpPr txBox="1"/>
          <p:nvPr/>
        </p:nvSpPr>
        <p:spPr>
          <a:xfrm>
            <a:off x="1129260" y="3671540"/>
            <a:ext cx="5760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0" cap="none" spc="0" normalizeH="0" baseline="0" dirty="0" smtClean="0">
                <a:ln>
                  <a:noFill/>
                </a:ln>
                <a:solidFill>
                  <a:srgbClr val="2E2224"/>
                </a:solidFill>
                <a:effectLst/>
                <a:uLnTx/>
                <a:uFillTx/>
                <a:latin typeface="Calibri" panose="020F0502020204030204" pitchFamily="34" charset="0"/>
              </a:rPr>
              <a:t>917,5 MHz</a:t>
            </a:r>
            <a:endParaRPr kumimoji="0" lang="en-GB" sz="600" b="0" i="0" u="none" strike="noStrike" kern="0" cap="none" spc="0" normalizeH="0" baseline="0" dirty="0">
              <a:ln>
                <a:noFill/>
              </a:ln>
              <a:solidFill>
                <a:srgbClr val="2E2224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9" name="TextBox 70"/>
          <p:cNvSpPr txBox="1"/>
          <p:nvPr/>
        </p:nvSpPr>
        <p:spPr>
          <a:xfrm>
            <a:off x="258622" y="3671540"/>
            <a:ext cx="5760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0" cap="none" spc="0" normalizeH="0" baseline="0" dirty="0" smtClean="0">
                <a:ln>
                  <a:noFill/>
                </a:ln>
                <a:solidFill>
                  <a:srgbClr val="2E2224"/>
                </a:solidFill>
                <a:effectLst/>
                <a:uLnTx/>
                <a:uFillTx/>
                <a:latin typeface="Calibri" panose="020F0502020204030204" pitchFamily="34" charset="0"/>
              </a:rPr>
              <a:t>916,3 MHz</a:t>
            </a:r>
            <a:endParaRPr kumimoji="0" lang="en-GB" sz="600" b="0" i="0" u="none" strike="noStrike" kern="0" cap="none" spc="0" normalizeH="0" baseline="0" dirty="0">
              <a:ln>
                <a:noFill/>
              </a:ln>
              <a:solidFill>
                <a:srgbClr val="2E2224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1" name="TextBox 60"/>
          <p:cNvSpPr txBox="1"/>
          <p:nvPr/>
        </p:nvSpPr>
        <p:spPr>
          <a:xfrm>
            <a:off x="3675636" y="4204599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0" cap="none" spc="0" normalizeH="0" baseline="0" dirty="0" smtClean="0">
                <a:ln>
                  <a:noFill/>
                </a:ln>
                <a:solidFill>
                  <a:srgbClr val="2E2224"/>
                </a:solidFill>
                <a:effectLst/>
                <a:uLnTx/>
                <a:uFillTx/>
                <a:latin typeface="Calibri" panose="020F0502020204030204" pitchFamily="34" charset="0"/>
              </a:rPr>
              <a:t>921</a:t>
            </a:r>
            <a:endParaRPr kumimoji="0" lang="en-GB" sz="700" b="0" i="0" u="none" strike="noStrike" kern="0" cap="none" spc="0" normalizeH="0" baseline="0" dirty="0">
              <a:ln>
                <a:noFill/>
              </a:ln>
              <a:solidFill>
                <a:srgbClr val="2E2224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cxnSp>
        <p:nvCxnSpPr>
          <p:cNvPr id="22" name="Straight Connector 67"/>
          <p:cNvCxnSpPr/>
          <p:nvPr/>
        </p:nvCxnSpPr>
        <p:spPr>
          <a:xfrm>
            <a:off x="1780558" y="3925386"/>
            <a:ext cx="0" cy="279214"/>
          </a:xfrm>
          <a:prstGeom prst="line">
            <a:avLst/>
          </a:prstGeom>
          <a:noFill/>
          <a:ln w="9525" cap="flat" cmpd="sng" algn="ctr">
            <a:solidFill>
              <a:srgbClr val="61625E"/>
            </a:solidFill>
            <a:prstDash val="sysDot"/>
          </a:ln>
          <a:effectLst/>
        </p:spPr>
      </p:cxnSp>
      <p:sp>
        <p:nvSpPr>
          <p:cNvPr id="23" name="TextBox 68"/>
          <p:cNvSpPr txBox="1"/>
          <p:nvPr/>
        </p:nvSpPr>
        <p:spPr>
          <a:xfrm>
            <a:off x="1492526" y="4203611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0" cap="none" spc="0" normalizeH="0" baseline="0" dirty="0" smtClean="0">
                <a:ln>
                  <a:noFill/>
                </a:ln>
                <a:solidFill>
                  <a:srgbClr val="2E2224"/>
                </a:solidFill>
                <a:effectLst/>
                <a:uLnTx/>
                <a:uFillTx/>
                <a:latin typeface="Calibri" panose="020F0502020204030204" pitchFamily="34" charset="0"/>
              </a:rPr>
              <a:t>918</a:t>
            </a:r>
            <a:endParaRPr kumimoji="0" lang="en-GB" sz="700" b="0" i="0" u="none" strike="noStrike" kern="0" cap="none" spc="0" normalizeH="0" baseline="0" dirty="0">
              <a:ln>
                <a:noFill/>
              </a:ln>
              <a:solidFill>
                <a:srgbClr val="2E2224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5" name="TextBox 60"/>
          <p:cNvSpPr txBox="1"/>
          <p:nvPr/>
        </p:nvSpPr>
        <p:spPr>
          <a:xfrm>
            <a:off x="6577240" y="4204600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0" cap="none" spc="0" normalizeH="0" baseline="0" dirty="0" smtClean="0">
                <a:ln>
                  <a:noFill/>
                </a:ln>
                <a:solidFill>
                  <a:srgbClr val="2E2224"/>
                </a:solidFill>
                <a:effectLst/>
                <a:uLnTx/>
                <a:uFillTx/>
                <a:latin typeface="Calibri" panose="020F0502020204030204" pitchFamily="34" charset="0"/>
              </a:rPr>
              <a:t>925 MHz</a:t>
            </a:r>
            <a:endParaRPr kumimoji="0" lang="en-GB" sz="700" b="0" i="0" u="none" strike="noStrike" kern="0" cap="none" spc="0" normalizeH="0" baseline="0" dirty="0">
              <a:ln>
                <a:noFill/>
              </a:ln>
              <a:solidFill>
                <a:srgbClr val="2E2224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7" name="Rounded Rectangle 69"/>
          <p:cNvSpPr/>
          <p:nvPr/>
        </p:nvSpPr>
        <p:spPr>
          <a:xfrm>
            <a:off x="1344640" y="3844916"/>
            <a:ext cx="1454001" cy="130245"/>
          </a:xfrm>
          <a:prstGeom prst="roundRect">
            <a:avLst/>
          </a:prstGeom>
          <a:solidFill>
            <a:srgbClr val="964D2C"/>
          </a:solidFill>
          <a:ln w="19050" cap="flat" cmpd="sng" algn="ctr">
            <a:noFill/>
            <a:prstDash val="soli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</a:rPr>
              <a:t>Non-specific SRD</a:t>
            </a:r>
          </a:p>
        </p:txBody>
      </p:sp>
      <p:sp>
        <p:nvSpPr>
          <p:cNvPr id="28" name="TextBox 62"/>
          <p:cNvSpPr txBox="1"/>
          <p:nvPr/>
        </p:nvSpPr>
        <p:spPr>
          <a:xfrm>
            <a:off x="2520721" y="4203612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0" cap="none" spc="0" normalizeH="0" baseline="0" dirty="0" smtClean="0">
                <a:ln>
                  <a:noFill/>
                </a:ln>
                <a:solidFill>
                  <a:srgbClr val="2E2224"/>
                </a:solidFill>
                <a:effectLst/>
                <a:uLnTx/>
                <a:uFillTx/>
                <a:latin typeface="Calibri" panose="020F0502020204030204" pitchFamily="34" charset="0"/>
              </a:rPr>
              <a:t>919,4</a:t>
            </a:r>
            <a:endParaRPr kumimoji="0" lang="en-GB" sz="700" b="0" i="0" u="none" strike="noStrike" kern="0" cap="none" spc="0" normalizeH="0" baseline="0" dirty="0">
              <a:ln>
                <a:noFill/>
              </a:ln>
              <a:solidFill>
                <a:srgbClr val="2E2224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cxnSp>
        <p:nvCxnSpPr>
          <p:cNvPr id="29" name="Straight Connector 61"/>
          <p:cNvCxnSpPr>
            <a:stCxn id="31" idx="1"/>
          </p:cNvCxnSpPr>
          <p:nvPr/>
        </p:nvCxnSpPr>
        <p:spPr>
          <a:xfrm>
            <a:off x="1344640" y="4040284"/>
            <a:ext cx="932" cy="163329"/>
          </a:xfrm>
          <a:prstGeom prst="line">
            <a:avLst/>
          </a:prstGeom>
          <a:noFill/>
          <a:ln w="9525" cap="flat" cmpd="sng" algn="ctr">
            <a:solidFill>
              <a:srgbClr val="61625E"/>
            </a:solidFill>
            <a:prstDash val="sysDot"/>
          </a:ln>
          <a:effectLst/>
        </p:spPr>
      </p:cxnSp>
      <p:sp>
        <p:nvSpPr>
          <p:cNvPr id="30" name="TextBox 62"/>
          <p:cNvSpPr txBox="1"/>
          <p:nvPr/>
        </p:nvSpPr>
        <p:spPr>
          <a:xfrm>
            <a:off x="1066720" y="4203612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0" cap="none" spc="0" normalizeH="0" baseline="0" dirty="0" smtClean="0">
                <a:ln>
                  <a:noFill/>
                </a:ln>
                <a:solidFill>
                  <a:srgbClr val="2E2224"/>
                </a:solidFill>
                <a:effectLst/>
                <a:uLnTx/>
                <a:uFillTx/>
                <a:latin typeface="Calibri" panose="020F0502020204030204" pitchFamily="34" charset="0"/>
              </a:rPr>
              <a:t>917,4</a:t>
            </a:r>
            <a:endParaRPr kumimoji="0" lang="en-GB" sz="700" b="0" i="0" u="none" strike="noStrike" kern="0" cap="none" spc="0" normalizeH="0" baseline="0" dirty="0">
              <a:ln>
                <a:noFill/>
              </a:ln>
              <a:solidFill>
                <a:srgbClr val="2E2224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31" name="Rounded Rectangle 69"/>
          <p:cNvSpPr/>
          <p:nvPr/>
        </p:nvSpPr>
        <p:spPr>
          <a:xfrm>
            <a:off x="1344640" y="3975161"/>
            <a:ext cx="1454001" cy="130245"/>
          </a:xfrm>
          <a:prstGeom prst="roundRect">
            <a:avLst/>
          </a:prstGeom>
          <a:solidFill>
            <a:srgbClr val="F79646"/>
          </a:solidFill>
          <a:ln w="19050" cap="flat" cmpd="sng" algn="ctr">
            <a:noFill/>
            <a:prstDash val="soli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802.11ah</a:t>
            </a:r>
          </a:p>
        </p:txBody>
      </p:sp>
      <p:cxnSp>
        <p:nvCxnSpPr>
          <p:cNvPr id="36" name="Straight Connector 61"/>
          <p:cNvCxnSpPr>
            <a:stCxn id="34" idx="1"/>
          </p:cNvCxnSpPr>
          <p:nvPr/>
        </p:nvCxnSpPr>
        <p:spPr>
          <a:xfrm flipH="1">
            <a:off x="2799572" y="2245015"/>
            <a:ext cx="1" cy="280313"/>
          </a:xfrm>
          <a:prstGeom prst="line">
            <a:avLst/>
          </a:prstGeom>
          <a:noFill/>
          <a:ln w="9525" cap="flat" cmpd="sng" algn="ctr">
            <a:solidFill>
              <a:srgbClr val="61625E"/>
            </a:solidFill>
            <a:prstDash val="sysDot"/>
          </a:ln>
          <a:effectLst/>
        </p:spPr>
      </p:cxnSp>
      <p:cxnSp>
        <p:nvCxnSpPr>
          <p:cNvPr id="38" name="Straight Connector 59"/>
          <p:cNvCxnSpPr/>
          <p:nvPr/>
        </p:nvCxnSpPr>
        <p:spPr>
          <a:xfrm>
            <a:off x="3961088" y="2062909"/>
            <a:ext cx="0" cy="463406"/>
          </a:xfrm>
          <a:prstGeom prst="line">
            <a:avLst/>
          </a:prstGeom>
          <a:noFill/>
          <a:ln w="9525" cap="flat" cmpd="sng" algn="ctr">
            <a:solidFill>
              <a:srgbClr val="61625E"/>
            </a:solidFill>
            <a:prstDash val="sysDot"/>
          </a:ln>
          <a:effectLst/>
        </p:spPr>
      </p:cxnSp>
      <p:sp>
        <p:nvSpPr>
          <p:cNvPr id="40" name="TextBox 60"/>
          <p:cNvSpPr txBox="1"/>
          <p:nvPr/>
        </p:nvSpPr>
        <p:spPr>
          <a:xfrm>
            <a:off x="3675636" y="2526314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0" cap="none" spc="0" normalizeH="0" baseline="0" dirty="0" smtClean="0">
                <a:ln>
                  <a:noFill/>
                </a:ln>
                <a:solidFill>
                  <a:srgbClr val="2E2224"/>
                </a:solidFill>
                <a:effectLst/>
                <a:uLnTx/>
                <a:uFillTx/>
                <a:latin typeface="Calibri" panose="020F0502020204030204" pitchFamily="34" charset="0"/>
              </a:rPr>
              <a:t>876</a:t>
            </a:r>
            <a:endParaRPr kumimoji="0" lang="en-GB" sz="700" b="0" i="0" u="none" strike="noStrike" kern="0" cap="none" spc="0" normalizeH="0" baseline="0" dirty="0">
              <a:ln>
                <a:noFill/>
              </a:ln>
              <a:solidFill>
                <a:srgbClr val="2E2224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cxnSp>
        <p:nvCxnSpPr>
          <p:cNvPr id="41" name="Straight Connector 67"/>
          <p:cNvCxnSpPr/>
          <p:nvPr/>
        </p:nvCxnSpPr>
        <p:spPr>
          <a:xfrm>
            <a:off x="2500373" y="2247101"/>
            <a:ext cx="0" cy="279214"/>
          </a:xfrm>
          <a:prstGeom prst="line">
            <a:avLst/>
          </a:prstGeom>
          <a:noFill/>
          <a:ln w="9525" cap="flat" cmpd="sng" algn="ctr">
            <a:solidFill>
              <a:srgbClr val="61625E"/>
            </a:solidFill>
            <a:prstDash val="sysDot"/>
          </a:ln>
          <a:effectLst/>
        </p:spPr>
      </p:cxnSp>
      <p:sp>
        <p:nvSpPr>
          <p:cNvPr id="42" name="TextBox 68"/>
          <p:cNvSpPr txBox="1"/>
          <p:nvPr/>
        </p:nvSpPr>
        <p:spPr>
          <a:xfrm>
            <a:off x="2211042" y="2525326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0" cap="none" spc="0" normalizeH="0" baseline="0" dirty="0" smtClean="0">
                <a:ln>
                  <a:noFill/>
                </a:ln>
                <a:solidFill>
                  <a:srgbClr val="2E2224"/>
                </a:solidFill>
                <a:effectLst/>
                <a:uLnTx/>
                <a:uFillTx/>
                <a:latin typeface="Calibri" panose="020F0502020204030204" pitchFamily="34" charset="0"/>
              </a:rPr>
              <a:t>874</a:t>
            </a:r>
            <a:endParaRPr kumimoji="0" lang="en-GB" sz="700" b="0" i="0" u="none" strike="noStrike" kern="0" cap="none" spc="0" normalizeH="0" baseline="0" dirty="0">
              <a:ln>
                <a:noFill/>
              </a:ln>
              <a:solidFill>
                <a:srgbClr val="2E2224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44" name="TextBox 60"/>
          <p:cNvSpPr txBox="1"/>
          <p:nvPr/>
        </p:nvSpPr>
        <p:spPr>
          <a:xfrm>
            <a:off x="6577240" y="2526315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0" cap="none" spc="0" normalizeH="0" baseline="0" dirty="0" smtClean="0">
                <a:ln>
                  <a:noFill/>
                </a:ln>
                <a:solidFill>
                  <a:srgbClr val="2E2224"/>
                </a:solidFill>
                <a:effectLst/>
                <a:uLnTx/>
                <a:uFillTx/>
                <a:latin typeface="Calibri" panose="020F0502020204030204" pitchFamily="34" charset="0"/>
              </a:rPr>
              <a:t>880 MHz</a:t>
            </a:r>
            <a:endParaRPr kumimoji="0" lang="en-GB" sz="700" b="0" i="0" u="none" strike="noStrike" kern="0" cap="none" spc="0" normalizeH="0" baseline="0" dirty="0">
              <a:ln>
                <a:noFill/>
              </a:ln>
              <a:solidFill>
                <a:srgbClr val="2E2224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46" name="TextBox 62"/>
          <p:cNvSpPr txBox="1"/>
          <p:nvPr/>
        </p:nvSpPr>
        <p:spPr>
          <a:xfrm>
            <a:off x="2520720" y="2525327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0" cap="none" spc="0" normalizeH="0" baseline="0" dirty="0" smtClean="0">
                <a:ln>
                  <a:noFill/>
                </a:ln>
                <a:solidFill>
                  <a:srgbClr val="2E2224"/>
                </a:solidFill>
                <a:effectLst/>
                <a:uLnTx/>
                <a:uFillTx/>
                <a:latin typeface="Calibri" panose="020F0502020204030204" pitchFamily="34" charset="0"/>
              </a:rPr>
              <a:t>874,4</a:t>
            </a:r>
            <a:endParaRPr kumimoji="0" lang="en-GB" sz="700" b="0" i="0" u="none" strike="noStrike" kern="0" cap="none" spc="0" normalizeH="0" baseline="0" dirty="0">
              <a:ln>
                <a:noFill/>
              </a:ln>
              <a:solidFill>
                <a:srgbClr val="2E2224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47" name="Rounded Rectangle 69"/>
          <p:cNvSpPr/>
          <p:nvPr/>
        </p:nvSpPr>
        <p:spPr>
          <a:xfrm>
            <a:off x="2508028" y="2062909"/>
            <a:ext cx="290612" cy="364212"/>
          </a:xfrm>
          <a:prstGeom prst="roundRect">
            <a:avLst/>
          </a:prstGeom>
          <a:solidFill>
            <a:srgbClr val="5B9BD5"/>
          </a:solidFill>
          <a:ln w="19050" cap="flat" cmpd="sng" algn="ctr">
            <a:noFill/>
            <a:prstDash val="soli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</a:rPr>
              <a:t>SRD in</a:t>
            </a:r>
            <a:br>
              <a:rPr kumimoji="0" lang="en-GB" sz="600" b="1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</a:rPr>
            </a:br>
            <a:r>
              <a:rPr kumimoji="0" lang="en-GB" sz="600" b="1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</a:rPr>
              <a:t>data</a:t>
            </a:r>
            <a:br>
              <a:rPr kumimoji="0" lang="en-GB" sz="600" b="1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</a:rPr>
            </a:br>
            <a:r>
              <a:rPr kumimoji="0" lang="en-GB" sz="600" b="1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</a:rPr>
              <a:t>networks</a:t>
            </a:r>
          </a:p>
        </p:txBody>
      </p:sp>
      <p:sp>
        <p:nvSpPr>
          <p:cNvPr id="34" name="Rounded Rectangle 64"/>
          <p:cNvSpPr/>
          <p:nvPr/>
        </p:nvSpPr>
        <p:spPr>
          <a:xfrm>
            <a:off x="2799573" y="2062909"/>
            <a:ext cx="4068279" cy="364212"/>
          </a:xfrm>
          <a:prstGeom prst="roundRect">
            <a:avLst/>
          </a:prstGeom>
          <a:solidFill>
            <a:srgbClr val="90EE12"/>
          </a:solidFill>
          <a:ln w="19050" cap="flat" cmpd="sng" algn="ctr">
            <a:noFill/>
            <a:prstDash val="solid"/>
          </a:ln>
          <a:effectLst/>
        </p:spPr>
        <p:txBody>
          <a:bodyPr wrap="none" lIns="0" tIns="3600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dirty="0" smtClean="0">
                <a:ln>
                  <a:noFill/>
                </a:ln>
                <a:solidFill>
                  <a:srgbClr val="2E2224"/>
                </a:solidFill>
                <a:effectLst/>
                <a:uLnTx/>
                <a:uFillTx/>
                <a:latin typeface="Calibri" panose="020F0502020204030204" pitchFamily="34" charset="0"/>
              </a:rPr>
              <a:t>RMR UL</a:t>
            </a:r>
            <a:endParaRPr kumimoji="0" lang="en-GB" sz="800" b="1" i="0" u="none" strike="noStrike" kern="0" cap="none" spc="0" normalizeH="0" baseline="0" dirty="0" smtClean="0">
              <a:ln>
                <a:noFill/>
              </a:ln>
              <a:solidFill>
                <a:srgbClr val="2E2224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60" name="Rounded Rectangle 64"/>
          <p:cNvSpPr/>
          <p:nvPr/>
        </p:nvSpPr>
        <p:spPr>
          <a:xfrm>
            <a:off x="6865273" y="2062909"/>
            <a:ext cx="1739176" cy="364212"/>
          </a:xfrm>
          <a:prstGeom prst="roundRect">
            <a:avLst/>
          </a:prstGeom>
          <a:gradFill>
            <a:gsLst>
              <a:gs pos="0">
                <a:srgbClr val="FF9900"/>
              </a:gs>
              <a:gs pos="100000">
                <a:srgbClr val="FFFFFF">
                  <a:lumMod val="0"/>
                  <a:lumOff val="100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 w="19050" cap="flat" cmpd="sng" algn="ctr">
            <a:noFill/>
            <a:prstDash val="solid"/>
          </a:ln>
          <a:effectLst/>
        </p:spPr>
        <p:txBody>
          <a:bodyPr wrap="none" lIns="0" tIns="3600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dirty="0" smtClean="0">
                <a:ln>
                  <a:noFill/>
                </a:ln>
                <a:solidFill>
                  <a:srgbClr val="2E2224"/>
                </a:solidFill>
                <a:effectLst/>
                <a:uLnTx/>
                <a:uFillTx/>
                <a:latin typeface="Calibri" panose="020F0502020204030204" pitchFamily="34" charset="0"/>
              </a:rPr>
              <a:t>Band #8 UL</a:t>
            </a:r>
            <a:endParaRPr kumimoji="0" lang="en-GB" sz="800" b="1" i="0" u="none" strike="noStrike" kern="0" cap="none" spc="0" normalizeH="0" baseline="0" dirty="0" smtClean="0">
              <a:ln>
                <a:noFill/>
              </a:ln>
              <a:solidFill>
                <a:srgbClr val="2E2224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61" name="Rounded Rectangle 64"/>
          <p:cNvSpPr/>
          <p:nvPr/>
        </p:nvSpPr>
        <p:spPr>
          <a:xfrm>
            <a:off x="6858376" y="3354365"/>
            <a:ext cx="1739176" cy="364212"/>
          </a:xfrm>
          <a:prstGeom prst="roundRect">
            <a:avLst/>
          </a:prstGeom>
          <a:gradFill>
            <a:gsLst>
              <a:gs pos="0">
                <a:srgbClr val="FF9900"/>
              </a:gs>
              <a:gs pos="100000">
                <a:srgbClr val="FFFFFF">
                  <a:lumMod val="0"/>
                  <a:lumOff val="100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 w="19050" cap="flat" cmpd="sng" algn="ctr">
            <a:noFill/>
            <a:prstDash val="solid"/>
          </a:ln>
          <a:effectLst/>
        </p:spPr>
        <p:txBody>
          <a:bodyPr wrap="none" lIns="0" tIns="3600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dirty="0" smtClean="0">
                <a:ln>
                  <a:noFill/>
                </a:ln>
                <a:solidFill>
                  <a:srgbClr val="2E2224"/>
                </a:solidFill>
                <a:effectLst/>
                <a:uLnTx/>
                <a:uFillTx/>
                <a:latin typeface="Calibri" panose="020F0502020204030204" pitchFamily="34" charset="0"/>
              </a:rPr>
              <a:t>Band #8 DL</a:t>
            </a:r>
            <a:endParaRPr kumimoji="0" lang="en-GB" sz="800" b="1" i="0" u="none" strike="noStrike" kern="0" cap="none" spc="0" normalizeH="0" baseline="0" dirty="0" smtClean="0">
              <a:ln>
                <a:noFill/>
              </a:ln>
              <a:solidFill>
                <a:srgbClr val="2E2224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cxnSp>
        <p:nvCxnSpPr>
          <p:cNvPr id="24" name="Straight Connector 59"/>
          <p:cNvCxnSpPr>
            <a:stCxn id="9" idx="3"/>
            <a:endCxn id="25" idx="0"/>
          </p:cNvCxnSpPr>
          <p:nvPr/>
        </p:nvCxnSpPr>
        <p:spPr>
          <a:xfrm flipH="1">
            <a:off x="6865272" y="3536777"/>
            <a:ext cx="2581" cy="667823"/>
          </a:xfrm>
          <a:prstGeom prst="line">
            <a:avLst/>
          </a:prstGeom>
          <a:noFill/>
          <a:ln w="9525" cap="flat" cmpd="sng" algn="ctr">
            <a:solidFill>
              <a:srgbClr val="61625E"/>
            </a:solidFill>
            <a:prstDash val="sysDot"/>
          </a:ln>
          <a:effectLst/>
        </p:spPr>
      </p:cxnSp>
      <p:cxnSp>
        <p:nvCxnSpPr>
          <p:cNvPr id="43" name="Straight Connector 59"/>
          <p:cNvCxnSpPr>
            <a:stCxn id="34" idx="3"/>
            <a:endCxn id="44" idx="0"/>
          </p:cNvCxnSpPr>
          <p:nvPr/>
        </p:nvCxnSpPr>
        <p:spPr>
          <a:xfrm flipH="1">
            <a:off x="6865272" y="2245015"/>
            <a:ext cx="2580" cy="281300"/>
          </a:xfrm>
          <a:prstGeom prst="line">
            <a:avLst/>
          </a:prstGeom>
          <a:noFill/>
          <a:ln w="9525" cap="flat" cmpd="sng" algn="ctr">
            <a:solidFill>
              <a:srgbClr val="61625E"/>
            </a:solidFill>
            <a:prstDash val="sysDot"/>
          </a:ln>
          <a:effectLst/>
        </p:spPr>
      </p:cxnSp>
      <p:sp>
        <p:nvSpPr>
          <p:cNvPr id="63" name="Forme libre 62"/>
          <p:cNvSpPr/>
          <p:nvPr/>
        </p:nvSpPr>
        <p:spPr>
          <a:xfrm>
            <a:off x="6594777" y="3185212"/>
            <a:ext cx="457200" cy="338305"/>
          </a:xfrm>
          <a:custGeom>
            <a:avLst/>
            <a:gdLst>
              <a:gd name="connsiteX0" fmla="*/ 457200 w 457200"/>
              <a:gd name="connsiteY0" fmla="*/ 262105 h 338305"/>
              <a:gd name="connsiteX1" fmla="*/ 323850 w 457200"/>
              <a:gd name="connsiteY1" fmla="*/ 33505 h 338305"/>
              <a:gd name="connsiteX2" fmla="*/ 85725 w 457200"/>
              <a:gd name="connsiteY2" fmla="*/ 33505 h 338305"/>
              <a:gd name="connsiteX3" fmla="*/ 0 w 457200"/>
              <a:gd name="connsiteY3" fmla="*/ 338305 h 33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338305">
                <a:moveTo>
                  <a:pt x="457200" y="262105"/>
                </a:moveTo>
                <a:cubicBezTo>
                  <a:pt x="421481" y="166855"/>
                  <a:pt x="385763" y="71605"/>
                  <a:pt x="323850" y="33505"/>
                </a:cubicBezTo>
                <a:cubicBezTo>
                  <a:pt x="261937" y="-4595"/>
                  <a:pt x="139700" y="-17295"/>
                  <a:pt x="85725" y="33505"/>
                </a:cubicBezTo>
                <a:cubicBezTo>
                  <a:pt x="31750" y="84305"/>
                  <a:pt x="15875" y="211305"/>
                  <a:pt x="0" y="338305"/>
                </a:cubicBezTo>
              </a:path>
            </a:pathLst>
          </a:custGeom>
          <a:ln>
            <a:solidFill>
              <a:srgbClr val="990033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Forme libre 63"/>
          <p:cNvSpPr/>
          <p:nvPr/>
        </p:nvSpPr>
        <p:spPr>
          <a:xfrm flipH="1">
            <a:off x="2627784" y="1908796"/>
            <a:ext cx="457200" cy="338305"/>
          </a:xfrm>
          <a:custGeom>
            <a:avLst/>
            <a:gdLst>
              <a:gd name="connsiteX0" fmla="*/ 457200 w 457200"/>
              <a:gd name="connsiteY0" fmla="*/ 262105 h 338305"/>
              <a:gd name="connsiteX1" fmla="*/ 323850 w 457200"/>
              <a:gd name="connsiteY1" fmla="*/ 33505 h 338305"/>
              <a:gd name="connsiteX2" fmla="*/ 85725 w 457200"/>
              <a:gd name="connsiteY2" fmla="*/ 33505 h 338305"/>
              <a:gd name="connsiteX3" fmla="*/ 0 w 457200"/>
              <a:gd name="connsiteY3" fmla="*/ 338305 h 33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338305">
                <a:moveTo>
                  <a:pt x="457200" y="262105"/>
                </a:moveTo>
                <a:cubicBezTo>
                  <a:pt x="421481" y="166855"/>
                  <a:pt x="385763" y="71605"/>
                  <a:pt x="323850" y="33505"/>
                </a:cubicBezTo>
                <a:cubicBezTo>
                  <a:pt x="261937" y="-4595"/>
                  <a:pt x="139700" y="-17295"/>
                  <a:pt x="85725" y="33505"/>
                </a:cubicBezTo>
                <a:cubicBezTo>
                  <a:pt x="31750" y="84305"/>
                  <a:pt x="15875" y="211305"/>
                  <a:pt x="0" y="338305"/>
                </a:cubicBezTo>
              </a:path>
            </a:pathLst>
          </a:custGeom>
          <a:ln>
            <a:solidFill>
              <a:srgbClr val="990033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Forme libre 64"/>
          <p:cNvSpPr/>
          <p:nvPr/>
        </p:nvSpPr>
        <p:spPr>
          <a:xfrm flipH="1">
            <a:off x="2399184" y="3198166"/>
            <a:ext cx="457200" cy="338305"/>
          </a:xfrm>
          <a:custGeom>
            <a:avLst/>
            <a:gdLst>
              <a:gd name="connsiteX0" fmla="*/ 457200 w 457200"/>
              <a:gd name="connsiteY0" fmla="*/ 262105 h 338305"/>
              <a:gd name="connsiteX1" fmla="*/ 323850 w 457200"/>
              <a:gd name="connsiteY1" fmla="*/ 33505 h 338305"/>
              <a:gd name="connsiteX2" fmla="*/ 85725 w 457200"/>
              <a:gd name="connsiteY2" fmla="*/ 33505 h 338305"/>
              <a:gd name="connsiteX3" fmla="*/ 0 w 457200"/>
              <a:gd name="connsiteY3" fmla="*/ 338305 h 33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338305">
                <a:moveTo>
                  <a:pt x="457200" y="262105"/>
                </a:moveTo>
                <a:cubicBezTo>
                  <a:pt x="421481" y="166855"/>
                  <a:pt x="385763" y="71605"/>
                  <a:pt x="323850" y="33505"/>
                </a:cubicBezTo>
                <a:cubicBezTo>
                  <a:pt x="261937" y="-4595"/>
                  <a:pt x="139700" y="-17295"/>
                  <a:pt x="85725" y="33505"/>
                </a:cubicBezTo>
                <a:cubicBezTo>
                  <a:pt x="31750" y="84305"/>
                  <a:pt x="15875" y="211305"/>
                  <a:pt x="0" y="338305"/>
                </a:cubicBezTo>
              </a:path>
            </a:pathLst>
          </a:custGeom>
          <a:ln>
            <a:solidFill>
              <a:srgbClr val="990033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ZoneTexte 65"/>
          <p:cNvSpPr txBox="1"/>
          <p:nvPr/>
        </p:nvSpPr>
        <p:spPr>
          <a:xfrm>
            <a:off x="750752" y="4725144"/>
            <a:ext cx="7642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Similarly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ETSI TS 102 933-1 v1.3.1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onwards on improved GSM-R radios, it is expected that FRMCS radios will need improved receiver characteristics compared to those currently defined by 3GPP for band #8/n8, in order to ensure a sustainable coexistence with MFCN emissions above 925 MHz </a:t>
            </a:r>
            <a:r>
              <a:rPr lang="en-GB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SRD emissions below 919.4 MHz.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4499992" y="3694594"/>
            <a:ext cx="1435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Calibri" pitchFamily="34" charset="0"/>
              </a:rPr>
              <a:t>impact on cab-radios and EDOR</a:t>
            </a:r>
            <a:endParaRPr lang="en-GB" sz="1100" dirty="0">
              <a:latin typeface="Calibri" pitchFamily="34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499992" y="2427121"/>
            <a:ext cx="1435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Calibri" pitchFamily="34" charset="0"/>
              </a:rPr>
              <a:t>impact on BS</a:t>
            </a:r>
            <a:endParaRPr lang="en-GB" sz="11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6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nalisé 3">
      <a:dk1>
        <a:srgbClr val="000000"/>
      </a:dk1>
      <a:lt1>
        <a:srgbClr val="CCCC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E2E2E2"/>
      </a:accent3>
      <a:accent4>
        <a:srgbClr val="000000"/>
      </a:accent4>
      <a:accent5>
        <a:srgbClr val="B2C1DB"/>
      </a:accent5>
      <a:accent6>
        <a:srgbClr val="AE4845"/>
      </a:accent6>
      <a:hlink>
        <a:srgbClr val="887F6E"/>
      </a:hlink>
      <a:folHlink>
        <a:srgbClr val="887F6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916</Words>
  <Application>Microsoft Office PowerPoint</Application>
  <PresentationFormat>On-screen Show (4:3)</PresentationFormat>
  <Paragraphs>188</Paragraphs>
  <Slides>15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Radio spectrum for future railway applications</vt:lpstr>
      <vt:lpstr>RMR</vt:lpstr>
      <vt:lpstr>Radio spectrum for the present of RMR</vt:lpstr>
      <vt:lpstr>Commission Implementing Decision (EU) 2018/1538 on SRD in 874 - 876 MHz / 915 - 921 MHz</vt:lpstr>
      <vt:lpstr>Commission Implementing Decision (EU) 2018/1538 on SRD in 874 - 876 MHz / 915 - 921 MHz</vt:lpstr>
      <vt:lpstr>Radio spectrum for the future of RMR</vt:lpstr>
      <vt:lpstr>Organisation of work at ECC</vt:lpstr>
      <vt:lpstr>LRTC for RMR based on coexistence with MFCN</vt:lpstr>
      <vt:lpstr>Key coexistence studies at 900 MHz</vt:lpstr>
      <vt:lpstr>Possible scenario: making use of GSM-R white spaces</vt:lpstr>
      <vt:lpstr>To FRMCS and beyond!     A possible ending</vt:lpstr>
      <vt:lpstr>Some key questions (not exhaustive)</vt:lpstr>
      <vt:lpstr>Future of RMR</vt:lpstr>
      <vt:lpstr>PowerPoint Presentation</vt:lpstr>
      <vt:lpstr>Abbreviations</vt:lpstr>
    </vt:vector>
  </TitlesOfParts>
  <Company>CEPT/ECC WG FM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Spectrum for future railway systems</dc:title>
  <dc:subject>CEPT/ECC presentation</dc:subject>
  <dc:creator>Amy Smith</dc:creator>
  <dc:description>WWRF, 31 October 2018, Herning/Denmark.</dc:description>
  <cp:lastModifiedBy>Thomas Weber</cp:lastModifiedBy>
  <cp:revision>296</cp:revision>
  <dcterms:created xsi:type="dcterms:W3CDTF">2011-06-23T11:16:25Z</dcterms:created>
  <dcterms:modified xsi:type="dcterms:W3CDTF">2018-11-01T08:03:29Z</dcterms:modified>
  <cp:contentStatus>Final</cp:contentStatus>
</cp:coreProperties>
</file>